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5" r:id="rId5"/>
    <p:sldId id="266" r:id="rId6"/>
    <p:sldId id="258" r:id="rId7"/>
    <p:sldId id="259" r:id="rId8"/>
    <p:sldId id="284" r:id="rId9"/>
    <p:sldId id="261" r:id="rId10"/>
    <p:sldId id="267" r:id="rId11"/>
    <p:sldId id="268" r:id="rId12"/>
    <p:sldId id="269" r:id="rId13"/>
    <p:sldId id="270" r:id="rId14"/>
    <p:sldId id="285" r:id="rId15"/>
    <p:sldId id="271" r:id="rId16"/>
    <p:sldId id="262" r:id="rId17"/>
    <p:sldId id="263" r:id="rId18"/>
    <p:sldId id="272" r:id="rId19"/>
    <p:sldId id="273" r:id="rId20"/>
    <p:sldId id="275" r:id="rId21"/>
    <p:sldId id="277" r:id="rId22"/>
    <p:sldId id="278" r:id="rId23"/>
    <p:sldId id="279" r:id="rId24"/>
    <p:sldId id="280" r:id="rId25"/>
    <p:sldId id="282" r:id="rId26"/>
    <p:sldId id="283" r:id="rId27"/>
    <p:sldId id="286" r:id="rId28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545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2895600"/>
            <a:ext cx="8382000" cy="304800"/>
            <a:chOff x="0" y="1824"/>
            <a:chExt cx="5280" cy="192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0" y="1824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6" name="Rectangle 8"/>
            <p:cNvSpPr>
              <a:spLocks noChangeArrowheads="1"/>
            </p:cNvSpPr>
            <p:nvPr/>
          </p:nvSpPr>
          <p:spPr bwMode="white">
            <a:xfrm>
              <a:off x="274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7" name="Rectangle 9"/>
            <p:cNvSpPr>
              <a:spLocks noChangeArrowheads="1"/>
            </p:cNvSpPr>
            <p:nvPr/>
          </p:nvSpPr>
          <p:spPr bwMode="white">
            <a:xfrm>
              <a:off x="313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8" name="Rectangle 10"/>
            <p:cNvSpPr>
              <a:spLocks noChangeArrowheads="1"/>
            </p:cNvSpPr>
            <p:nvPr/>
          </p:nvSpPr>
          <p:spPr bwMode="white">
            <a:xfrm>
              <a:off x="349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9" name="Rectangle 11"/>
            <p:cNvSpPr>
              <a:spLocks noChangeArrowheads="1"/>
            </p:cNvSpPr>
            <p:nvPr/>
          </p:nvSpPr>
          <p:spPr bwMode="white">
            <a:xfrm>
              <a:off x="382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" name="Rectangle 12"/>
            <p:cNvSpPr>
              <a:spLocks noChangeArrowheads="1"/>
            </p:cNvSpPr>
            <p:nvPr/>
          </p:nvSpPr>
          <p:spPr bwMode="white">
            <a:xfrm>
              <a:off x="410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1" name="Rectangle 13"/>
            <p:cNvSpPr>
              <a:spLocks noChangeArrowheads="1"/>
            </p:cNvSpPr>
            <p:nvPr/>
          </p:nvSpPr>
          <p:spPr bwMode="white">
            <a:xfrm>
              <a:off x="436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2" name="Rectangle 14"/>
            <p:cNvSpPr>
              <a:spLocks noChangeArrowheads="1"/>
            </p:cNvSpPr>
            <p:nvPr/>
          </p:nvSpPr>
          <p:spPr bwMode="white">
            <a:xfrm>
              <a:off x="4800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3" name="Rectangle 15"/>
            <p:cNvSpPr>
              <a:spLocks noChangeArrowheads="1"/>
            </p:cNvSpPr>
            <p:nvPr/>
          </p:nvSpPr>
          <p:spPr bwMode="white">
            <a:xfrm>
              <a:off x="460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4" name="Rectangle 16"/>
            <p:cNvSpPr>
              <a:spLocks noChangeArrowheads="1"/>
            </p:cNvSpPr>
            <p:nvPr/>
          </p:nvSpPr>
          <p:spPr bwMode="white">
            <a:xfrm>
              <a:off x="496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5" name="Rectangle 17"/>
            <p:cNvSpPr>
              <a:spLocks noChangeArrowheads="1"/>
            </p:cNvSpPr>
            <p:nvPr/>
          </p:nvSpPr>
          <p:spPr bwMode="white">
            <a:xfrm>
              <a:off x="509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6" name="Rectangle 18"/>
            <p:cNvSpPr>
              <a:spLocks noChangeArrowheads="1"/>
            </p:cNvSpPr>
            <p:nvPr/>
          </p:nvSpPr>
          <p:spPr bwMode="white">
            <a:xfrm>
              <a:off x="5196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6E515-FB9F-42D9-901F-B044254522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F20DA-FD52-4ED5-8349-79E9DB2238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BD164-CCD3-4116-BDBF-688A88D70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18E06-E504-45EB-868B-99E16FE507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E7D7B-43E8-436D-BA94-E6CE39F162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1F7E9-D2CF-4EF1-A782-FC7F6A8CD5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716C4-B25C-4E7F-8B9A-1058C0575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528B9-F19E-46A3-A653-425C0D57D0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2F403-F6DA-4F9C-BA57-769B4F351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C117C-EFD7-4CDE-BD34-12B31AAC43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429C3-168E-44EE-902B-9BFF586B2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11518F86-CB0D-4189-9A88-47E0DA4B86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1" name="Group 19"/>
          <p:cNvGrpSpPr>
            <a:grpSpLocks/>
          </p:cNvGrpSpPr>
          <p:nvPr/>
        </p:nvGrpSpPr>
        <p:grpSpPr bwMode="auto">
          <a:xfrm>
            <a:off x="0" y="1447800"/>
            <a:ext cx="8382000" cy="304800"/>
            <a:chOff x="0" y="912"/>
            <a:chExt cx="5280" cy="192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0" y="912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2" name="Rectangle 8"/>
            <p:cNvSpPr>
              <a:spLocks noChangeArrowheads="1"/>
            </p:cNvSpPr>
            <p:nvPr/>
          </p:nvSpPr>
          <p:spPr bwMode="white">
            <a:xfrm>
              <a:off x="274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3" name="Rectangle 9"/>
            <p:cNvSpPr>
              <a:spLocks noChangeArrowheads="1"/>
            </p:cNvSpPr>
            <p:nvPr/>
          </p:nvSpPr>
          <p:spPr bwMode="white">
            <a:xfrm>
              <a:off x="313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4" name="Rectangle 10"/>
            <p:cNvSpPr>
              <a:spLocks noChangeArrowheads="1"/>
            </p:cNvSpPr>
            <p:nvPr/>
          </p:nvSpPr>
          <p:spPr bwMode="white">
            <a:xfrm>
              <a:off x="349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5" name="Rectangle 11"/>
            <p:cNvSpPr>
              <a:spLocks noChangeArrowheads="1"/>
            </p:cNvSpPr>
            <p:nvPr/>
          </p:nvSpPr>
          <p:spPr bwMode="white">
            <a:xfrm>
              <a:off x="382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6" name="Rectangle 12"/>
            <p:cNvSpPr>
              <a:spLocks noChangeArrowheads="1"/>
            </p:cNvSpPr>
            <p:nvPr/>
          </p:nvSpPr>
          <p:spPr bwMode="white">
            <a:xfrm>
              <a:off x="410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7" name="Rectangle 13"/>
            <p:cNvSpPr>
              <a:spLocks noChangeArrowheads="1"/>
            </p:cNvSpPr>
            <p:nvPr/>
          </p:nvSpPr>
          <p:spPr bwMode="white">
            <a:xfrm>
              <a:off x="436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8" name="Rectangle 14"/>
            <p:cNvSpPr>
              <a:spLocks noChangeArrowheads="1"/>
            </p:cNvSpPr>
            <p:nvPr/>
          </p:nvSpPr>
          <p:spPr bwMode="white">
            <a:xfrm>
              <a:off x="4800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39" name="Rectangle 15"/>
            <p:cNvSpPr>
              <a:spLocks noChangeArrowheads="1"/>
            </p:cNvSpPr>
            <p:nvPr/>
          </p:nvSpPr>
          <p:spPr bwMode="white">
            <a:xfrm>
              <a:off x="460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40" name="Rectangle 16"/>
            <p:cNvSpPr>
              <a:spLocks noChangeArrowheads="1"/>
            </p:cNvSpPr>
            <p:nvPr/>
          </p:nvSpPr>
          <p:spPr bwMode="white">
            <a:xfrm>
              <a:off x="496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41" name="Rectangle 17"/>
            <p:cNvSpPr>
              <a:spLocks noChangeArrowheads="1"/>
            </p:cNvSpPr>
            <p:nvPr/>
          </p:nvSpPr>
          <p:spPr bwMode="white">
            <a:xfrm>
              <a:off x="509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 useBgFill="1">
          <p:nvSpPr>
            <p:cNvPr id="1042" name="Rectangle 18"/>
            <p:cNvSpPr>
              <a:spLocks noChangeArrowheads="1"/>
            </p:cNvSpPr>
            <p:nvPr/>
          </p:nvSpPr>
          <p:spPr bwMode="white">
            <a:xfrm>
              <a:off x="5196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 advTm="200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9/95/FirePhotography.jpg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ru/0/08/Foto(stirh)_fire_04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Целевой инструктаж</a:t>
            </a:r>
            <a:br>
              <a:rPr lang="ru-RU" dirty="0" smtClean="0"/>
            </a:br>
            <a:r>
              <a:rPr lang="ru-RU" sz="3200" dirty="0" smtClean="0"/>
              <a:t>Группа компаний «</a:t>
            </a:r>
            <a:r>
              <a:rPr lang="ru-RU" sz="3200" smtClean="0"/>
              <a:t>Не гори»</a:t>
            </a:r>
            <a:endParaRPr lang="ru-RU" sz="32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188" y="3286125"/>
            <a:ext cx="6400800" cy="614363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МЕРЫ ПОЖАРНОЙ БЕЗОПАСНОСТИ ПРИ ПРОВЕДЕНИИ НОВОГОДНИХ ПРАЗДНИКОВ</a:t>
            </a:r>
          </a:p>
          <a:p>
            <a:pPr algn="l" eaLnBrk="1" hangingPunct="1">
              <a:defRPr/>
            </a:pPr>
            <a:endParaRPr lang="ru-RU" sz="1600" b="1" dirty="0" smtClean="0"/>
          </a:p>
          <a:p>
            <a:pPr algn="l" eaLnBrk="1" hangingPunct="1">
              <a:defRPr/>
            </a:pPr>
            <a:r>
              <a:rPr lang="ru-RU" b="1" dirty="0" smtClean="0"/>
              <a:t>Новосибирск 201</a:t>
            </a:r>
            <a:r>
              <a:rPr lang="ru-RU" b="1" dirty="0" smtClean="0">
                <a:solidFill>
                  <a:srgbClr val="92D050"/>
                </a:solidFill>
              </a:rPr>
              <a:t>3 - 2</a:t>
            </a:r>
            <a:r>
              <a:rPr lang="ru-RU" sz="3600" b="1" dirty="0" smtClean="0">
                <a:solidFill>
                  <a:srgbClr val="92D050"/>
                </a:solidFill>
              </a:rPr>
              <a:t>0</a:t>
            </a:r>
            <a:r>
              <a:rPr lang="ru-RU" sz="4000" b="1" dirty="0" smtClean="0">
                <a:solidFill>
                  <a:srgbClr val="92D050"/>
                </a:solidFill>
              </a:rPr>
              <a:t>1</a:t>
            </a:r>
            <a:r>
              <a:rPr lang="ru-RU" sz="4400" b="1" dirty="0" smtClean="0">
                <a:solidFill>
                  <a:srgbClr val="92D050"/>
                </a:solidFill>
              </a:rPr>
              <a:t>4</a:t>
            </a:r>
          </a:p>
          <a:p>
            <a:pPr algn="l" eaLnBrk="1" hangingPunct="1">
              <a:defRPr/>
            </a:pPr>
            <a:endParaRPr lang="ru-RU" b="1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428625"/>
            <a:ext cx="2519362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Рисунок 4" descr="643769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4732338"/>
            <a:ext cx="2452688" cy="183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dirty="0" smtClean="0"/>
              <a:t>Рекомендации по правилам пожарной безопасности во время проведения новогодних праздников</a:t>
            </a:r>
            <a:r>
              <a:rPr lang="ru-RU" sz="2400" dirty="0" smtClean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400" dirty="0" smtClean="0"/>
              <a:t>Бенгальские огни, фейерверки, свечи – все эти непременные атрибуты новогоднего праздника могут принести не только радость, но и беду. А чтобы праздник не привел к трагедии, достаточно соблюдать несложные правила.</a:t>
            </a:r>
          </a:p>
          <a:p>
            <a:pPr eaLnBrk="1" hangingPunct="1">
              <a:defRPr/>
            </a:pPr>
            <a:r>
              <a:rPr lang="ru-RU" sz="1400" dirty="0" smtClean="0"/>
              <a:t>Помещение, где проводятся массовые новогодние мероприятия, должно быть расположено на первом или втором этаже (не выше) и иметь два выхода. В доступном месте нужно подготовить первичные средства пожаротушения (огнетушители и др.).</a:t>
            </a:r>
          </a:p>
          <a:p>
            <a:pPr eaLnBrk="1" hangingPunct="1">
              <a:defRPr/>
            </a:pPr>
            <a:r>
              <a:rPr lang="ru-RU" sz="1400" dirty="0" smtClean="0"/>
              <a:t>Елку ставят на устойчивую подставку, в стороне от выходов и приборов отопления так, чтобы ветки не касались штор, занавесок и других горючих материалов и предметов. Для ее украшения разрешено использовать </a:t>
            </a:r>
            <a:r>
              <a:rPr lang="ru-RU" sz="1400" dirty="0" err="1" smtClean="0"/>
              <a:t>электрогирлянды</a:t>
            </a:r>
            <a:r>
              <a:rPr lang="ru-RU" sz="1400" dirty="0" smtClean="0"/>
              <a:t> только заводского изготовления.</a:t>
            </a:r>
          </a:p>
          <a:p>
            <a:pPr eaLnBrk="1" hangingPunct="1">
              <a:defRPr/>
            </a:pPr>
            <a:r>
              <a:rPr lang="ru-RU" sz="1400" dirty="0" smtClean="0"/>
              <a:t>Карнавальные костюмы, игрушки из марли и вату обрабатывают огнезащитным составом (в литре теплой воды растворить 150 г пищевой соды и 50 г крахмала, замочить в нем костюм в течение 10 минут и просушить).</a:t>
            </a:r>
          </a:p>
          <a:p>
            <a:pPr eaLnBrk="1" hangingPunct="1">
              <a:defRPr/>
            </a:pPr>
            <a:r>
              <a:rPr lang="ru-RU" sz="1400" dirty="0" smtClean="0"/>
              <a:t>Запрещается использовать для изготовления костюмов и елочных украшений бертолетову соль, магний и другие горючие материалы, зажигать во время праздника свечи, бенгальские огни и фейерверки.</a:t>
            </a:r>
          </a:p>
          <a:p>
            <a:pPr eaLnBrk="1" hangingPunct="1">
              <a:defRPr/>
            </a:pPr>
            <a:r>
              <a:rPr lang="ru-RU" sz="1400" dirty="0" smtClean="0"/>
              <a:t>Особенно </a:t>
            </a:r>
            <a:r>
              <a:rPr lang="ru-RU" sz="1400" dirty="0" err="1" smtClean="0"/>
              <a:t>пожароопасны</a:t>
            </a:r>
            <a:r>
              <a:rPr lang="ru-RU" sz="1400" dirty="0" smtClean="0"/>
              <a:t> сухие, долго стоявшие елки или изготовленные из синтетических материалов. Кроме того, искусственные елки при горении выделяют токсические вещества, вредные для здоровья человека.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Опасность пиротехнических изделий</a:t>
            </a:r>
            <a:br>
              <a:rPr lang="ru-RU" sz="3200" b="1" dirty="0" smtClean="0"/>
            </a:br>
            <a:r>
              <a:rPr lang="ru-RU" sz="2000" b="1" dirty="0" smtClean="0"/>
              <a:t>Основные меры безопасности при обращении с пиротехникой:</a:t>
            </a:r>
            <a:endParaRPr lang="ru-RU" sz="32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857375"/>
            <a:ext cx="8572500" cy="4238625"/>
          </a:xfrm>
        </p:spPr>
        <p:txBody>
          <a:bodyPr/>
          <a:lstStyle/>
          <a:p>
            <a:pPr eaLnBrk="1" hangingPunct="1">
              <a:defRPr/>
            </a:pPr>
            <a:r>
              <a:rPr lang="ru-RU" sz="1400" dirty="0" smtClean="0"/>
              <a:t>Перед использованием пиротехнических изделий необходимо заранее четко определить: где вы будете проводить фейерверк, какие пиротехнические изделия будете использовать и как организуете его показ.</a:t>
            </a:r>
          </a:p>
          <a:p>
            <a:pPr eaLnBrk="1" hangingPunct="1">
              <a:defRPr/>
            </a:pPr>
            <a:r>
              <a:rPr lang="ru-RU" sz="1400" dirty="0" smtClean="0"/>
              <a:t>Выберите место для фейерверка. В идеальном случае это может быть большая открытая площадка - двор, сквер или поляна - свободная от деревьев и построек.</a:t>
            </a:r>
          </a:p>
          <a:p>
            <a:pPr eaLnBrk="1" hangingPunct="1">
              <a:defRPr/>
            </a:pPr>
            <a:r>
              <a:rPr lang="ru-RU" sz="1400" dirty="0" smtClean="0"/>
              <a:t>Внимательно осмотрите выбранное место, по соседству (в радиусе 100 метров) не должно быть пожароопасных объектов, стоянок автомашин, деревянных сараев или гаражей и т.д.</a:t>
            </a:r>
          </a:p>
          <a:p>
            <a:pPr eaLnBrk="1" hangingPunct="1">
              <a:defRPr/>
            </a:pPr>
            <a:r>
              <a:rPr lang="ru-RU" sz="1400" dirty="0" smtClean="0"/>
              <a:t>Если фейерверк проводится за городом, поблизости не должно быть опавших листьев и хвои, сухой травы или сена того, что может загореться от случайно попавших искр.</a:t>
            </a:r>
          </a:p>
          <a:p>
            <a:pPr eaLnBrk="1" hangingPunct="1">
              <a:defRPr/>
            </a:pPr>
            <a:r>
              <a:rPr lang="ru-RU" sz="1400" dirty="0" smtClean="0"/>
              <a:t>При сильном ветре размер опасной зоны по ветру следует увеличить в 3-4 раза.</a:t>
            </a:r>
          </a:p>
          <a:p>
            <a:pPr eaLnBrk="1" hangingPunct="1">
              <a:defRPr/>
            </a:pPr>
            <a:r>
              <a:rPr lang="ru-RU" sz="1400" dirty="0" smtClean="0"/>
              <a:t>Заранее продумайте, где будут находиться зрители. Им нужно обеспечить хороший обзор и безопасность, а для этого разместите их на расстоянии 35-50 метров от пусковой площадки фейерверка, обязательно с наветренной стороны, чтобы ветер не сносил на них дым и несгоревшие части изделий. Стоя поодаль, не только безопаснее, но и удобнее наблюдать за фейерверком, не нужно высоко запрокидывать голову и искать глазами улетевшую ракету.</a:t>
            </a:r>
          </a:p>
          <a:p>
            <a:pPr eaLnBrk="1" hangingPunct="1">
              <a:defRPr/>
            </a:pPr>
            <a:r>
              <a:rPr lang="ru-RU" sz="1400" dirty="0" smtClean="0"/>
              <a:t>Если Ваш двор, мал и тесен, вы сможете воспользоваться ограниченным ассортиментом, в основном наземного действия: петардами, хлопушками, огненными волчками и колесами, но ни в коем случае не запускать изделий, летящих вверх - ракет, бабочек и прочего. Использовать их рядом с жилыми домами и другими постройками категорически ЗАПРЕЩАЕТСЯ: они могут попасть в окно или форточку, залететь на чердак или на крышу и стать причиной пожара. Постарайтесь лучше уйти подальше от дома и найти более подходящее место.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Опасность пиротехнических изделий</a:t>
            </a:r>
            <a:br>
              <a:rPr lang="ru-RU" sz="3200" b="1" dirty="0" smtClean="0"/>
            </a:br>
            <a:r>
              <a:rPr lang="ru-RU" sz="2000" b="1" dirty="0" smtClean="0"/>
              <a:t>Категорически запрещается:</a:t>
            </a:r>
            <a:endParaRPr lang="ru-RU" sz="20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400" dirty="0" smtClean="0"/>
              <a:t>Использовать приобретённую пиротехнику до ознакомления с инструкцией по применению и данных мер безопасности.</a:t>
            </a:r>
          </a:p>
          <a:p>
            <a:pPr eaLnBrk="1" hangingPunct="1">
              <a:defRPr/>
            </a:pPr>
            <a:r>
              <a:rPr lang="ru-RU" sz="1400" dirty="0" smtClean="0"/>
              <a:t>Применять пиротехнику при ветре более 5 м/с.</a:t>
            </a:r>
          </a:p>
          <a:p>
            <a:pPr eaLnBrk="1" hangingPunct="1">
              <a:defRPr/>
            </a:pPr>
            <a:r>
              <a:rPr lang="ru-RU" sz="1400" dirty="0" smtClean="0"/>
              <a:t>Взрывать пиротехнику, когда в опасной зоне (см. радиус опасной зоны на упаковке) находятся люди, животные, горючие материалы, деревья, здания, жилые постройки, провода </a:t>
            </a:r>
            <a:r>
              <a:rPr lang="ru-RU" sz="1400" dirty="0" err="1" smtClean="0"/>
              <a:t>электронапряжения</a:t>
            </a:r>
            <a:r>
              <a:rPr lang="ru-RU" sz="1400" dirty="0" smtClean="0"/>
              <a:t>.</a:t>
            </a:r>
          </a:p>
          <a:p>
            <a:pPr eaLnBrk="1" hangingPunct="1">
              <a:defRPr/>
            </a:pPr>
            <a:r>
              <a:rPr lang="ru-RU" sz="1400" dirty="0" smtClean="0"/>
              <a:t>Запускать салюты с рук (за исключением хлопушек, бенгальских огней, некоторых видов фонтанов) и подходить к изделиям в течение 2 минут после их </a:t>
            </a:r>
            <a:r>
              <a:rPr lang="ru-RU" sz="1400" dirty="0" err="1" smtClean="0"/>
              <a:t>задействования</a:t>
            </a:r>
            <a:r>
              <a:rPr lang="ru-RU" sz="1400" dirty="0" smtClean="0"/>
              <a:t>.</a:t>
            </a:r>
          </a:p>
          <a:p>
            <a:pPr eaLnBrk="1" hangingPunct="1">
              <a:defRPr/>
            </a:pPr>
            <a:r>
              <a:rPr lang="ru-RU" sz="1400" dirty="0" smtClean="0"/>
              <a:t>Наклоняться над изделием во время его использования.</a:t>
            </a:r>
          </a:p>
          <a:p>
            <a:pPr eaLnBrk="1" hangingPunct="1">
              <a:defRPr/>
            </a:pPr>
            <a:r>
              <a:rPr lang="ru-RU" sz="1400" dirty="0" smtClean="0"/>
              <a:t>Использовать изделия с истёкшим сроком годности; с видимыми повреждениями.</a:t>
            </a:r>
          </a:p>
          <a:p>
            <a:pPr eaLnBrk="1" hangingPunct="1">
              <a:defRPr/>
            </a:pPr>
            <a:r>
              <a:rPr lang="ru-RU" sz="1400" dirty="0" smtClean="0"/>
              <a:t>Производить любые действия, не предусмотренные инструкцией по применению и данными мерами безопасности, а так же разбирать или переделывать готовые изделия.</a:t>
            </a:r>
          </a:p>
          <a:p>
            <a:pPr eaLnBrk="1" hangingPunct="1">
              <a:defRPr/>
            </a:pPr>
            <a:r>
              <a:rPr lang="ru-RU" sz="1400" dirty="0" smtClean="0"/>
              <a:t>Использовать пиротехнику в закрытых помещениях, офисах (кроме хлопушек, бенгальских огней и фонтанов, разрешённых к применению в закрытых помещениях), а так же запускать салюты с балконов и лоджий.</a:t>
            </a:r>
          </a:p>
          <a:p>
            <a:pPr eaLnBrk="1" hangingPunct="1">
              <a:defRPr/>
            </a:pPr>
            <a:r>
              <a:rPr lang="ru-RU" sz="1400" dirty="0" smtClean="0"/>
              <a:t>Разрешать детям самостоятельно приводить в действие пиротехнические изделия.</a:t>
            </a:r>
          </a:p>
          <a:p>
            <a:pPr eaLnBrk="1" hangingPunct="1">
              <a:defRPr/>
            </a:pPr>
            <a:r>
              <a:rPr lang="ru-RU" sz="1400" dirty="0" smtClean="0"/>
              <a:t>Сушить намокшие пиротехнические изделия на отопительных приборах - батареях отопления, обогревателях и т.п.</a:t>
            </a:r>
          </a:p>
          <a:p>
            <a:pPr eaLnBrk="1" hangingPunct="1">
              <a:buFontTx/>
              <a:buNone/>
              <a:defRPr/>
            </a:pPr>
            <a:endParaRPr lang="ru-RU" sz="1400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Опасность пиротехнических изделий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2000" b="1" dirty="0" smtClean="0"/>
              <a:t>Выбор пиротехнического изделия:</a:t>
            </a:r>
            <a:endParaRPr lang="ru-RU" sz="20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400" dirty="0" smtClean="0"/>
              <a:t>Не используйте самодельные пиротехнические изделия!</a:t>
            </a:r>
          </a:p>
          <a:p>
            <a:pPr eaLnBrk="1" hangingPunct="1">
              <a:defRPr/>
            </a:pPr>
            <a:r>
              <a:rPr lang="ru-RU" sz="1400" dirty="0" smtClean="0"/>
              <a:t>Приобретая пиротехнические изделия, будьте внимательны, проверьте наличие сертификата соответствия, инструкции на русском языке, срока годности.</a:t>
            </a:r>
          </a:p>
          <a:p>
            <a:pPr eaLnBrk="1" hangingPunct="1">
              <a:defRPr/>
            </a:pPr>
            <a:r>
              <a:rPr lang="ru-RU" sz="1400" dirty="0" smtClean="0"/>
              <a:t>Приобретая незнакомое вам изделие и не получив инструкции или квалифицированной консультации, от него лучше отказаться.</a:t>
            </a:r>
          </a:p>
          <a:p>
            <a:pPr eaLnBrk="1" hangingPunct="1">
              <a:defRPr/>
            </a:pPr>
            <a:r>
              <a:rPr lang="ru-RU" sz="1400" dirty="0" smtClean="0"/>
              <a:t>Выбирая пиротехнические изделия, обратите внимание на их внешний вид. Нельзя использовать изделия, имеющие явные дефекты: измятые, подмоченные, с трещинами и другими повреждениями корпуса или фитиля.</a:t>
            </a:r>
          </a:p>
          <a:p>
            <a:pPr eaLnBrk="1" hangingPunct="1">
              <a:defRPr/>
            </a:pPr>
            <a:r>
              <a:rPr lang="ru-RU" sz="1400" dirty="0" smtClean="0"/>
              <a:t>Приобретая пиротехнические изделия, Вы должны помнить, что входящие в них горючие вещества и порох огнеопасны. При неосторожном обращении с ними или неправильном хранении, они легко могут воспламениться и привести к пожару или нанести травму.</a:t>
            </a:r>
          </a:p>
          <a:p>
            <a:pPr eaLnBrk="1" hangingPunct="1">
              <a:defRPr/>
            </a:pPr>
            <a:r>
              <a:rPr lang="ru-RU" sz="1400" dirty="0" smtClean="0"/>
              <a:t>Приступая к работе с любыми пиротехническими изделиями, самым внимательным образом ознакомитесь с их инструкциями и обратите особенное внимание на указанные зоны безопасности.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1400" dirty="0" smtClean="0"/>
          </a:p>
        </p:txBody>
      </p:sp>
      <p:pic>
        <p:nvPicPr>
          <p:cNvPr id="15364" name="Рисунок 3" descr="5764fcf9bb8dfa91c8e2da44f8dd34c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75" y="5040313"/>
            <a:ext cx="5691188" cy="159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171450"/>
            <a:ext cx="7997825" cy="112395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Опасность пиротехнических изделий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Основными признаками фальсификации пиротехники являются:</a:t>
            </a:r>
            <a:endParaRPr lang="ru-RU" sz="20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400" dirty="0" smtClean="0"/>
              <a:t>На упаковке отсутствуют: наименование, предупреждение об опасности и информация о размерах опасной зоны вокруг работающего изделия, срок годности, условия хранения и способы утилизации, реквизиты производителя.</a:t>
            </a:r>
          </a:p>
          <a:p>
            <a:pPr eaLnBrk="1" hangingPunct="1">
              <a:defRPr/>
            </a:pPr>
            <a:r>
              <a:rPr lang="ru-RU" sz="1400" dirty="0" smtClean="0"/>
              <a:t>Название или изготовитель, указанные на изделии и в сертификате, не совпадают.</a:t>
            </a:r>
          </a:p>
          <a:p>
            <a:pPr eaLnBrk="1" hangingPunct="1">
              <a:defRPr/>
            </a:pPr>
            <a:r>
              <a:rPr lang="ru-RU" sz="1400" dirty="0" smtClean="0"/>
              <a:t>Копия сертификата не заверена подписью и оригинальной печатью органа, выдавшего сертификат, либо нотариуса или владельца сертификата;</a:t>
            </a:r>
          </a:p>
          <a:p>
            <a:pPr eaLnBrk="1" hangingPunct="1">
              <a:defRPr/>
            </a:pPr>
            <a:r>
              <a:rPr lang="ru-RU" sz="1400" dirty="0" smtClean="0"/>
              <a:t>В графе сертификата «дополнительная информация» нет класса опасности,</a:t>
            </a:r>
          </a:p>
          <a:p>
            <a:pPr eaLnBrk="1" hangingPunct="1">
              <a:defRPr/>
            </a:pPr>
            <a:r>
              <a:rPr lang="ru-RU" sz="1400" dirty="0" smtClean="0"/>
              <a:t>Код органа по сертификации знака соответствия на изделии не совпадает с кодом в номере сертификата.</a:t>
            </a:r>
          </a:p>
          <a:p>
            <a:pPr eaLnBrk="1" hangingPunct="1">
              <a:buFontTx/>
              <a:buNone/>
              <a:defRPr/>
            </a:pPr>
            <a:endParaRPr lang="ru-RU" sz="1400" b="1" dirty="0" smtClean="0"/>
          </a:p>
          <a:p>
            <a:pPr eaLnBrk="1" hangingPunct="1">
              <a:buFontTx/>
              <a:buNone/>
              <a:defRPr/>
            </a:pPr>
            <a:r>
              <a:rPr lang="ru-RU" sz="1400" b="1" dirty="0" smtClean="0"/>
              <a:t>Утилизация пиротехнических изделий</a:t>
            </a:r>
          </a:p>
          <a:p>
            <a:pPr eaLnBrk="1" hangingPunct="1">
              <a:defRPr/>
            </a:pPr>
            <a:r>
              <a:rPr lang="ru-RU" sz="1400" dirty="0" smtClean="0"/>
              <a:t>В случае отказа пиротехники необходимо:</a:t>
            </a:r>
          </a:p>
          <a:p>
            <a:pPr eaLnBrk="1" hangingPunct="1">
              <a:defRPr/>
            </a:pPr>
            <a:r>
              <a:rPr lang="ru-RU" sz="1400" dirty="0" smtClean="0"/>
              <a:t>Подождать не менее 10 минут, для того, чтобы удостовериться в отказе работы.</a:t>
            </a:r>
          </a:p>
          <a:p>
            <a:pPr eaLnBrk="1" hangingPunct="1">
              <a:defRPr/>
            </a:pPr>
            <a:r>
              <a:rPr lang="ru-RU" sz="1400" dirty="0" smtClean="0"/>
              <a:t>Если фитиль сгорел, запрещается пытаться поджигать его повторно.</a:t>
            </a:r>
          </a:p>
          <a:p>
            <a:pPr eaLnBrk="1" hangingPunct="1">
              <a:defRPr/>
            </a:pPr>
            <a:r>
              <a:rPr lang="ru-RU" sz="1400" dirty="0" smtClean="0"/>
              <a:t>Провести наружный осмотр пиротехнического изделия, чтобы удостовериться в отсутствии тлеющих частей;</a:t>
            </a:r>
          </a:p>
          <a:p>
            <a:pPr eaLnBrk="1" hangingPunct="1">
              <a:defRPr/>
            </a:pPr>
            <a:r>
              <a:rPr lang="ru-RU" sz="1400" dirty="0" smtClean="0"/>
              <a:t>Собрать изделие и произвести утилизацию согласно инструкции.</a:t>
            </a:r>
          </a:p>
          <a:p>
            <a:pPr eaLnBrk="1" hangingPunct="1">
              <a:defRPr/>
            </a:pPr>
            <a:endParaRPr lang="ru-RU" sz="1400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 descr="Файл:FirePhotograph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714375"/>
            <a:ext cx="76200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Первичные средства пожаротушения</a:t>
            </a:r>
          </a:p>
        </p:txBody>
      </p:sp>
      <p:pic>
        <p:nvPicPr>
          <p:cNvPr id="12292" name="Picture 4" descr="sht_otk_met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4365625"/>
            <a:ext cx="2520950" cy="2089150"/>
          </a:xfrm>
          <a:noFill/>
        </p:spPr>
      </p:pic>
      <p:pic>
        <p:nvPicPr>
          <p:cNvPr id="12293" name="Picture 5" descr="uglekislo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989138"/>
            <a:ext cx="2520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3276600" y="1916113"/>
            <a:ext cx="5256213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ПЕРВЫЧНЫЕ СРЕДСТВА ПОЖАРОТУШЕНИЯ – </a:t>
            </a:r>
          </a:p>
          <a:p>
            <a:r>
              <a:rPr lang="ru-RU"/>
              <a:t>        предназначены для тушения пожаров в начальной стадии и включают: пожарные водопроводы, огнетушители ручные, сухой песок, асбестовые одеяла, кошмы и др. </a:t>
            </a:r>
          </a:p>
          <a:p>
            <a:endParaRPr lang="ru-RU"/>
          </a:p>
          <a:p>
            <a:r>
              <a:rPr lang="ru-RU"/>
              <a:t>ИНСТРУМЕНТ ПОЖАРНЫЙ РУЧНОЙ  немеханизированный - инструмент без какого-либо привода, кроме мускульной силы человека, предназначенный для выполнения различных работ при тушении пожара (пожарные багры, ломы, топоры, крюки).</a:t>
            </a:r>
            <a:endParaRPr lang="ru-RU" b="1"/>
          </a:p>
          <a:p>
            <a:pPr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sz="2800" b="1">
              <a:latin typeface="Tahoma" pitchFamily="34" charset="0"/>
            </a:endParaRPr>
          </a:p>
        </p:txBody>
      </p:sp>
      <p:pic>
        <p:nvPicPr>
          <p:cNvPr id="12295" name="Picture 7" descr="pp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59563" y="5157788"/>
            <a:ext cx="201612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3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effectLst/>
              </a:rPr>
              <a:t>Огнетушители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1800" b="1" smtClean="0">
                <a:effectLst/>
              </a:rPr>
              <a:t>Огнетушитель </a:t>
            </a:r>
            <a:r>
              <a:rPr lang="ru-RU" sz="1800" smtClean="0">
                <a:effectLst/>
              </a:rPr>
              <a:t>– переносное, передвижное или стационарное устройство с ручным способом приведения в  действие и предназначенное для тушения очага пожара человеком за счёт выпуска запасённого  огнетушащего вещества</a:t>
            </a:r>
            <a:r>
              <a:rPr lang="ru-RU" sz="1400" smtClean="0">
                <a:effectLst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ru-RU" sz="1400" smtClean="0">
              <a:effectLst/>
            </a:endParaRPr>
          </a:p>
          <a:p>
            <a:pPr eaLnBrk="1" hangingPunct="1">
              <a:buFontTx/>
              <a:buNone/>
              <a:defRPr/>
            </a:pPr>
            <a:r>
              <a:rPr lang="ru-RU" sz="1800" smtClean="0">
                <a:effectLst/>
              </a:rPr>
              <a:t>В зависимости от применяемого огнетушащего вещества огнетушители подразделяются на основные типы:</a:t>
            </a:r>
          </a:p>
          <a:p>
            <a:pPr eaLnBrk="1" hangingPunct="1">
              <a:defRPr/>
            </a:pPr>
            <a:r>
              <a:rPr lang="ru-RU" sz="1800" smtClean="0">
                <a:effectLst/>
              </a:rPr>
              <a:t>– водные (ОВ);</a:t>
            </a:r>
          </a:p>
          <a:p>
            <a:pPr eaLnBrk="1" hangingPunct="1">
              <a:defRPr/>
            </a:pPr>
            <a:r>
              <a:rPr lang="ru-RU" sz="1800" smtClean="0">
                <a:effectLst/>
              </a:rPr>
              <a:t>– воздушно-пенные (ОВП);</a:t>
            </a:r>
          </a:p>
          <a:p>
            <a:pPr eaLnBrk="1" hangingPunct="1">
              <a:defRPr/>
            </a:pPr>
            <a:r>
              <a:rPr lang="ru-RU" sz="1800" smtClean="0">
                <a:effectLst/>
              </a:rPr>
              <a:t>– порошковые (ОП);</a:t>
            </a:r>
          </a:p>
          <a:p>
            <a:pPr eaLnBrk="1" hangingPunct="1">
              <a:defRPr/>
            </a:pPr>
            <a:r>
              <a:rPr lang="ru-RU" sz="1800" smtClean="0">
                <a:effectLst/>
              </a:rPr>
              <a:t>– углекислотные (ОУ);</a:t>
            </a:r>
          </a:p>
          <a:p>
            <a:pPr eaLnBrk="1" hangingPunct="1">
              <a:defRPr/>
            </a:pPr>
            <a:r>
              <a:rPr lang="ru-RU" sz="1800" smtClean="0">
                <a:effectLst/>
              </a:rPr>
              <a:t>– комбинированные.</a:t>
            </a:r>
          </a:p>
          <a:p>
            <a:pPr eaLnBrk="1" hangingPunct="1">
              <a:defRPr/>
            </a:pPr>
            <a:endParaRPr lang="ru-RU" sz="180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chemeClr val="tx1"/>
                </a:solidFill>
                <a:effectLst/>
              </a:rPr>
              <a:t>Огнетушители  углекислотные ( ОУ)</a:t>
            </a:r>
          </a:p>
        </p:txBody>
      </p:sp>
      <p:pic>
        <p:nvPicPr>
          <p:cNvPr id="22532" name="Picture 4" descr="ОУ-1-ВСЕ &quot;ИНЕЙ&quot;...ОУ-5-ВСЕ &quot;ИНЕЙ&quot; &#10;ЗАО &quot;Пожтехника&quot; (г. Витебск)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04025" y="4581525"/>
            <a:ext cx="2089150" cy="2087563"/>
          </a:xfrm>
          <a:noFill/>
        </p:spPr>
      </p:pic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323850" y="1989138"/>
            <a:ext cx="8208963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1600"/>
              <a:t>Огнетушители  углекислотные ( ОУ) предназначены для тушения различных веществ, горение которых не может происходить без доступа воздуха, а также электроустановок, находящихся под напряжением до 1000 В.</a:t>
            </a:r>
          </a:p>
          <a:p>
            <a:pPr marL="342900" indent="-342900"/>
            <a:endParaRPr lang="ru-RU" sz="1600"/>
          </a:p>
          <a:p>
            <a:pPr marL="342900" indent="-342900"/>
            <a:r>
              <a:rPr lang="ru-RU" sz="1600"/>
              <a:t>При пользовании </a:t>
            </a:r>
            <a:r>
              <a:rPr lang="ru-RU" sz="1600" i="1"/>
              <a:t>углекислотными огнетушителями</a:t>
            </a:r>
            <a:r>
              <a:rPr lang="ru-RU" sz="1600"/>
              <a:t> необходимо учитывать следующие факторы:</a:t>
            </a:r>
          </a:p>
          <a:p>
            <a:pPr marL="342900" indent="-342900"/>
            <a:r>
              <a:rPr lang="ru-RU" sz="1600"/>
              <a:t>– возможность накопления зарядов статического электричества на диффузоре огнетушителя;</a:t>
            </a:r>
          </a:p>
          <a:p>
            <a:pPr marL="342900" indent="-342900"/>
            <a:r>
              <a:rPr lang="ru-RU" sz="1600"/>
              <a:t>– снижение эффективности огнетушителей при отрицательной температуре окружающей среды;</a:t>
            </a:r>
          </a:p>
          <a:p>
            <a:pPr marL="342900" indent="-342900"/>
            <a:r>
              <a:rPr lang="ru-RU" sz="1600"/>
              <a:t>– опасность токсического воздействия паров углекислоты </a:t>
            </a:r>
          </a:p>
          <a:p>
            <a:pPr marL="342900" indent="-342900"/>
            <a:r>
              <a:rPr lang="ru-RU" sz="1600"/>
              <a:t>на организм человека;</a:t>
            </a:r>
          </a:p>
          <a:p>
            <a:pPr marL="342900" indent="-342900"/>
            <a:r>
              <a:rPr lang="ru-RU" sz="1600"/>
              <a:t>– опасность снижения содержания кислорода в воздухе помещения </a:t>
            </a:r>
          </a:p>
          <a:p>
            <a:pPr marL="342900" indent="-342900"/>
            <a:r>
              <a:rPr lang="ru-RU" sz="1600"/>
              <a:t>в результате применения углекислотных огнетушителей</a:t>
            </a:r>
          </a:p>
          <a:p>
            <a:pPr marL="342900" indent="-342900"/>
            <a:r>
              <a:rPr lang="ru-RU" sz="1600"/>
              <a:t> (особенно передвижных);</a:t>
            </a:r>
          </a:p>
          <a:p>
            <a:pPr marL="342900" indent="-342900"/>
            <a:r>
              <a:rPr lang="ru-RU" sz="1600"/>
              <a:t>– опасность обморожения ввиду резкого снижения </a:t>
            </a:r>
          </a:p>
          <a:p>
            <a:pPr marL="342900" indent="-342900"/>
            <a:r>
              <a:rPr lang="ru-RU" sz="1600"/>
              <a:t>температуры узлов огнетушителя.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effectLst/>
              </a:rPr>
              <a:t>Огнетушители переносные порошковые (ОП)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400" y="1981200"/>
            <a:ext cx="4749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1600" smtClean="0">
              <a:effectLst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1600" smtClean="0">
              <a:effectLst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600" smtClean="0">
                <a:effectLst/>
              </a:rPr>
              <a:t>	Огнетушители переносные порошковые (ОП), в зависимости от марки используемого огнетушащего порошка, предназначены для тушения пожаров классов А (твёрдые горючие вещества), В (жидкие горючие вещества), С (газообразные вещества) и электроустановок, находящихся под напряжением до 1000 В. При использовании огнетушащего порошка ПХК и специального оборудования огнетушители переносные порошковые применяются для тушения пожаров класса Д (металлы и металлоорганические вещества).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smtClean="0"/>
          </a:p>
        </p:txBody>
      </p:sp>
      <p:pic>
        <p:nvPicPr>
          <p:cNvPr id="23556" name="Picture 4" descr="ОП-2(з)-АВСЕ &quot;МИГ&quot;...ОП-9(з)-АВСЕ &quot;МИГ&quot;&#10;ЗАО &quot;Пожтехника&quot; (г. Витебск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3500438"/>
            <a:ext cx="3178175" cy="277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285750"/>
            <a:ext cx="7753350" cy="10715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Программа целевого инструктажа </a:t>
            </a:r>
            <a:br>
              <a:rPr lang="ru-RU" sz="3200" b="1" dirty="0" smtClean="0"/>
            </a:br>
            <a:r>
              <a:rPr lang="ru-RU" sz="2400" i="1" dirty="0" smtClean="0"/>
              <a:t>меры пожарной безопасности при проведении новогодних праздников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1. Общие сведения о пожаре.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2. Меры безопасности при проведении новогодних мероприятий.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3. Общие меры по обеспечению пожарной безопасности.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4. Опасность пиротехнических изделий.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5. Первичные средства тушения пожаров и правила пользования ими. Огнетушащие вещества.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6. Действия обслуживающего персонала при возникновении пожара.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7. Ответственность.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2400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7950" y="260350"/>
            <a:ext cx="5832475" cy="6408738"/>
            <a:chOff x="0" y="0"/>
            <a:chExt cx="3880" cy="4320"/>
          </a:xfrm>
        </p:grpSpPr>
        <p:pic>
          <p:nvPicPr>
            <p:cNvPr id="22535" name="Picture 5" descr="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38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6" name="Text Box 6"/>
            <p:cNvSpPr txBox="1">
              <a:spLocks noChangeArrowheads="1"/>
            </p:cNvSpPr>
            <p:nvPr/>
          </p:nvSpPr>
          <p:spPr bwMode="auto">
            <a:xfrm>
              <a:off x="240" y="3888"/>
              <a:ext cx="3504" cy="385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000000"/>
                  </a:solidFill>
                  <a:latin typeface="Arial" charset="0"/>
                </a:rPr>
                <a:t>Приведение в действие ручного огнетушителя</a:t>
              </a:r>
            </a:p>
            <a:p>
              <a:pPr>
                <a:spcBef>
                  <a:spcPct val="50000"/>
                </a:spcBef>
              </a:pPr>
              <a:endParaRPr lang="ru-RU" sz="9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6084888" y="260350"/>
            <a:ext cx="2879725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b="1"/>
              <a:t>ПРИНЦИП ДЕЙСТВИЯ ПОРОШКОВОГО ОГНЕТУШИТЕЛЯ</a:t>
            </a: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6084888" y="836613"/>
            <a:ext cx="2951162" cy="15525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/>
              <a:t>Рабочий газ закачен  непосредственно в корпус. При срабатывании запорно-пускового устройства порошок вытесняется газом по сифонной трубке в шланг и к стволу-насадке или в сопло. Порошок можно подавать порциями. Он попадает на горящее вещество и изолирует от кислорода</a:t>
            </a:r>
          </a:p>
        </p:txBody>
      </p:sp>
      <p:sp>
        <p:nvSpPr>
          <p:cNvPr id="22533" name="Rectangle 9"/>
          <p:cNvSpPr>
            <a:spLocks noChangeArrowheads="1"/>
          </p:cNvSpPr>
          <p:nvPr/>
        </p:nvSpPr>
        <p:spPr bwMode="auto">
          <a:xfrm>
            <a:off x="6156325" y="3573463"/>
            <a:ext cx="2808288" cy="6397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/>
              <a:t>ПРИНЦИП ДЕЙСТВИЯ УГЛЕКИСЛОТНОГО ОГНЕТУШИТЕЛЯ</a:t>
            </a:r>
          </a:p>
        </p:txBody>
      </p:sp>
      <p:sp>
        <p:nvSpPr>
          <p:cNvPr id="22534" name="Rectangle 10"/>
          <p:cNvSpPr>
            <a:spLocks noChangeArrowheads="1"/>
          </p:cNvSpPr>
          <p:nvPr/>
        </p:nvSpPr>
        <p:spPr bwMode="auto">
          <a:xfrm>
            <a:off x="6156325" y="4437063"/>
            <a:ext cx="2736850" cy="21002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/>
              <a:t>Основан на вытеснении двуокиси углерода избыточным давлением. При открывании запорно-пускового устройства СО2 по сифонной трубке поступает к раструбу и из сжиженного состояния переходит в твердое (снегообразное). Температура резко до -70 гр.С. понижается. Углекислота, попадая на горящее вещество, изолирует его от кислорода и охлаждает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Знаки пожарной безопасности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1800" smtClean="0"/>
              <a:t>2. </a:t>
            </a:r>
            <a:r>
              <a:rPr lang="ru-RU" sz="1800" smtClean="0">
                <a:effectLst/>
              </a:rPr>
              <a:t>Знаки для использования на путях эвакуации </a:t>
            </a:r>
          </a:p>
          <a:p>
            <a:pPr eaLnBrk="1" hangingPunct="1">
              <a:defRPr/>
            </a:pPr>
            <a:endParaRPr lang="ru-RU" smtClean="0"/>
          </a:p>
        </p:txBody>
      </p:sp>
      <p:pic>
        <p:nvPicPr>
          <p:cNvPr id="27652" name="Picture 4" descr="Image3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420938"/>
            <a:ext cx="1225550" cy="6365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27653" name="Picture 5" descr="Image38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284538"/>
            <a:ext cx="757238" cy="15700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27654" name="Picture 6" descr="Image38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5013325"/>
            <a:ext cx="7921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1619250" y="2565400"/>
            <a:ext cx="3673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Эвакуационный (запасный) выход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1187450" y="3789363"/>
            <a:ext cx="32845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 Дверь эвакуационного выхода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1258888" y="5013325"/>
            <a:ext cx="3024187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ru-RU"/>
              <a:t>Запрещается загромождать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/>
              <a:t>и (или) складировать </a:t>
            </a:r>
          </a:p>
        </p:txBody>
      </p:sp>
      <p:pic>
        <p:nvPicPr>
          <p:cNvPr id="27658" name="Picture 10" descr="Image38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213100"/>
            <a:ext cx="1208088" cy="1295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6011863" y="3246438"/>
            <a:ext cx="27368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ru-RU"/>
              <a:t>Направление к эвакуационному выходу (по лестнице вверх)</a:t>
            </a:r>
          </a:p>
        </p:txBody>
      </p:sp>
      <p:pic>
        <p:nvPicPr>
          <p:cNvPr id="27660" name="Picture 12" descr="Image38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4724400"/>
            <a:ext cx="1222375" cy="1295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6084888" y="5013325"/>
            <a:ext cx="26495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ru-RU"/>
              <a:t>Направление к </a:t>
            </a:r>
          </a:p>
          <a:p>
            <a:pPr>
              <a:buFontTx/>
              <a:buChar char="-"/>
            </a:pPr>
            <a:r>
              <a:rPr lang="ru-RU"/>
              <a:t>эвакуационному выходу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600" decel="100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Знаки пожарной безопасности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1800" smtClean="0">
                <a:effectLst/>
              </a:rPr>
              <a:t>3. Знаки для обозначения пожарно-технической продукции</a:t>
            </a:r>
          </a:p>
        </p:txBody>
      </p:sp>
      <p:pic>
        <p:nvPicPr>
          <p:cNvPr id="28676" name="Picture 4" descr="Image3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781300"/>
            <a:ext cx="792162" cy="7921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2268538" y="2997200"/>
            <a:ext cx="1790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 Огнетушитель</a:t>
            </a:r>
          </a:p>
        </p:txBody>
      </p:sp>
      <p:pic>
        <p:nvPicPr>
          <p:cNvPr id="28678" name="Picture 6" descr="Image39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4005263"/>
            <a:ext cx="792162" cy="7921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339975" y="4149725"/>
            <a:ext cx="198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 Пожарный кран</a:t>
            </a:r>
            <a:r>
              <a:rPr lang="ru-RU"/>
              <a:t> </a:t>
            </a:r>
          </a:p>
        </p:txBody>
      </p:sp>
      <p:pic>
        <p:nvPicPr>
          <p:cNvPr id="28680" name="Picture 8" descr="Image38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5373688"/>
            <a:ext cx="863600" cy="863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2195513" y="5589588"/>
            <a:ext cx="481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  </a:t>
            </a:r>
            <a:r>
              <a:rPr lang="ru-RU"/>
              <a:t>Место размещения пожарного оборудования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86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Знаки пожарной безопасности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1800" smtClean="0">
                <a:effectLst/>
              </a:rPr>
              <a:t>4. Знаки для обозначения пожароопасных веществ, зон, а также мест курения</a:t>
            </a:r>
          </a:p>
        </p:txBody>
      </p:sp>
      <p:pic>
        <p:nvPicPr>
          <p:cNvPr id="29700" name="Picture 4" descr="Image39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42093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835150" y="2708275"/>
            <a:ext cx="2338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 </a:t>
            </a:r>
            <a:r>
              <a:rPr lang="ru-RU"/>
              <a:t>Запрещается курить</a:t>
            </a:r>
          </a:p>
        </p:txBody>
      </p:sp>
      <p:pic>
        <p:nvPicPr>
          <p:cNvPr id="29702" name="Picture 6" descr="Image4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3429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1619250" y="3716338"/>
            <a:ext cx="5538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ru-RU"/>
              <a:t>Запрещается пользоваться открытым огнем и курить </a:t>
            </a:r>
          </a:p>
        </p:txBody>
      </p:sp>
      <p:pic>
        <p:nvPicPr>
          <p:cNvPr id="29704" name="Picture 8" descr="Image4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44370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1908175" y="4797425"/>
            <a:ext cx="1900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  </a:t>
            </a:r>
            <a:r>
              <a:rPr lang="ru-RU"/>
              <a:t>Место курения</a:t>
            </a:r>
          </a:p>
        </p:txBody>
      </p:sp>
      <p:pic>
        <p:nvPicPr>
          <p:cNvPr id="29706" name="Picture 10" descr="Image39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5516563"/>
            <a:ext cx="952500" cy="9525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1692275" y="5876925"/>
            <a:ext cx="5399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-   </a:t>
            </a:r>
            <a:r>
              <a:rPr lang="ru-RU"/>
              <a:t>Пожароопасно: легковоспламеняющиеся вещества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smtClean="0">
                <a:effectLst/>
              </a:rPr>
              <a:t>ИНСТРУКЦИЯ ПО ЭВАКУАЦИИ И ДЕЙСТВИЙ ПЕРСОНАЛА КОМПАНИИ</a:t>
            </a:r>
            <a:br>
              <a:rPr lang="ru-RU" sz="2000" smtClean="0">
                <a:effectLst/>
              </a:rPr>
            </a:br>
            <a:r>
              <a:rPr lang="ru-RU" sz="2000" smtClean="0">
                <a:effectLst/>
              </a:rPr>
              <a:t>ПРИ ВОЗНИКНОВЕНИИ ПОЖАРА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1200"/>
            <a:ext cx="8278812" cy="476091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ru-RU" sz="1000" smtClean="0">
                <a:effectLst/>
              </a:rPr>
              <a:t>	1 ПРИ ОБНАРУЖЕНИИ ЗАДЫМЛЕНИЯ ИЛИ ПОЖАРА:</a:t>
            </a:r>
            <a:br>
              <a:rPr lang="ru-RU" sz="1000" smtClean="0">
                <a:effectLst/>
              </a:rPr>
            </a:br>
            <a:endParaRPr lang="ru-RU" sz="1000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ВКЛЮЧИТЬ РУЧНОЙ ИЗВЕЩАТЕЛЬ СИГНАЛА ПОЖАРНОЙ СИГНАЛИЗАЦИИ</a:t>
            </a: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ПОСТВАВИТЬ В ИЗВЕСТНОСТЬ РУКОВОДСТВО И ОХРАНУ СООБЩИТЬ О</a:t>
            </a:r>
            <a:r>
              <a:rPr lang="ru-RU" sz="1000" smtClean="0">
                <a:effectLst/>
              </a:rPr>
              <a:t> </a:t>
            </a:r>
            <a:r>
              <a:rPr lang="ru-RU" sz="1000" i="1" smtClean="0">
                <a:effectLst/>
              </a:rPr>
              <a:t>ВОЗНИКНОВЕНИИ</a:t>
            </a: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 ПОЖАРА В ПОЖАРНУЮ ОХРАНУ ПО ТЕЛЕФОНУ</a:t>
            </a:r>
            <a:r>
              <a:rPr lang="ru-RU" sz="900" i="1" smtClean="0">
                <a:effectLst/>
              </a:rPr>
              <a:t> </a:t>
            </a:r>
            <a:br>
              <a:rPr lang="ru-RU" sz="900" i="1" smtClean="0">
                <a:effectLst/>
              </a:rPr>
            </a:br>
            <a:endParaRPr lang="ru-RU" sz="900" i="1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900" i="1" smtClean="0">
                <a:effectLst/>
              </a:rPr>
              <a:t>	</a:t>
            </a:r>
            <a:r>
              <a:rPr lang="ru-RU" sz="1000" smtClean="0">
                <a:effectLst/>
              </a:rPr>
              <a:t>2. ЭВАКУАЦИЯ ЛЮДЕЙ:</a:t>
            </a:r>
            <a:br>
              <a:rPr lang="ru-RU" sz="1000" smtClean="0">
                <a:effectLst/>
              </a:rPr>
            </a:br>
            <a:endParaRPr lang="ru-RU" sz="1000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ПРЕКРАТИТЬ ВСЕ РАБОТЫ В ЗДАНИИ КОМПАНИИ.</a:t>
            </a: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ОРГАНИЗОВАТЬ ЭВАКУАЦИЮ ЛЮДЕЙ, ИСПОЛЬЗУЯ ЭВАКУАЦИОННЫЕ ВЫХОДЫ СОГЛАСНО СХЕМЕ ЭВАКУАЦИИ</a:t>
            </a:r>
            <a:r>
              <a:rPr lang="ru-RU" sz="900" i="1" smtClean="0">
                <a:effectLst/>
              </a:rPr>
              <a:t>.</a:t>
            </a:r>
            <a:br>
              <a:rPr lang="ru-RU" sz="900" i="1" smtClean="0">
                <a:effectLst/>
              </a:rPr>
            </a:br>
            <a:endParaRPr lang="ru-RU" sz="900" i="1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smtClean="0">
                <a:effectLst/>
              </a:rPr>
              <a:t>	3. ОТКЛЮЧЕНИЕ ЭЛЕКТРОПИТАНИЯ ЭЛЕКТРООБОРУДОВАНИЯ:</a:t>
            </a:r>
            <a:br>
              <a:rPr lang="ru-RU" sz="1000" smtClean="0">
                <a:effectLst/>
              </a:rPr>
            </a:br>
            <a:endParaRPr lang="ru-RU" sz="1000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ПО НЕОБХОДИМОСТИ ОТКЛЮЧИТЬ ЭЛЕКТРОЭНЕРГИЮ ДЛЯ  ПРЕДОТВРАЩЕНИЯ РАЗВИТИЯ ПОЖАРА ИЛИ ДЛЯ ЭЛЕКТРОБЕЗОПАСНОСТИ ПОЖАРНЫХ ПОДРАЗДЕЛЕНИЙ И ЛИЦ УЧАСТВУЮЩИХ В ТУШЕНИИ ПОЖАРА</a:t>
            </a:r>
            <a:br>
              <a:rPr lang="ru-RU" sz="1000" i="1" smtClean="0">
                <a:effectLst/>
              </a:rPr>
            </a:br>
            <a:endParaRPr lang="ru-RU" sz="1000" i="1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smtClean="0">
                <a:effectLst/>
              </a:rPr>
              <a:t>	4. ТУШЕНИЕ ВОЗНИКШЕГО ПОЖАРА:</a:t>
            </a:r>
            <a:br>
              <a:rPr lang="ru-RU" sz="1000" smtClean="0">
                <a:effectLst/>
              </a:rPr>
            </a:br>
            <a:endParaRPr lang="ru-RU" sz="1000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 ГОРЯЩИЕ ПРЕДМЕТЫ, ОБОРУДОВАНИЕ И КОНСТРУКЦИИ ЗДАНИЙ ТУШИТЬ ПЕРВИЧНЫМИ СРЕДСТВАМИ ПОЖАРОТУШЕНИЯ</a:t>
            </a:r>
            <a:br>
              <a:rPr lang="ru-RU" sz="1000" i="1" smtClean="0">
                <a:effectLst/>
              </a:rPr>
            </a:br>
            <a:r>
              <a:rPr lang="ru-RU" sz="1000" i="1" smtClean="0">
                <a:effectLst/>
              </a:rPr>
              <a:t>   (ОГНЕТУШИТЕЛИ, ВОДА (ПРИ ОТКЛЮЧЕННОМ ЭЛЕКТРООБОРУДОВАНИИ)</a:t>
            </a:r>
            <a:br>
              <a:rPr lang="ru-RU" sz="1000" i="1" smtClean="0">
                <a:effectLst/>
              </a:rPr>
            </a:br>
            <a:endParaRPr lang="ru-RU" sz="1000" i="1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smtClean="0">
                <a:effectLst/>
              </a:rPr>
              <a:t>	5. ВСТРЕЧА ПОЖАРНЫХ ПОДРАЗДЕЛЕНИЙ:</a:t>
            </a:r>
          </a:p>
          <a:p>
            <a:pPr marL="609600" indent="-609600" eaLnBrk="1" hangingPunct="1">
              <a:buFontTx/>
              <a:buNone/>
            </a:pPr>
            <a:endParaRPr lang="ru-RU" sz="1000" smtClean="0">
              <a:effectLst/>
            </a:endParaRP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ОРГАНИЗОВАТЬ ВСТРЕЧУ ПОЖАРНОЙ ОХРАНЫ;</a:t>
            </a: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ОКАЗАТЬ ПОМОЩЬ В ВЫБОРЕ КРАТЧАЙШЕГО ПУТИ  ДЛЯ ПОДЪЕЗДА К ОЧАГУ ПОЖАРА;</a:t>
            </a: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- ИНФОРМИРОВАТЬ ИХ О КОНСТРУКТИВНЫХ ОСОБЕННОСТЯХ ОБЪЕКТА, О КОЛИЧЕСТВЕ ХРАНИМЫХ И ПРИМЕНЯЕМЫХ</a:t>
            </a:r>
          </a:p>
          <a:p>
            <a:pPr marL="609600" indent="-609600" eaLnBrk="1" hangingPunct="1">
              <a:buFontTx/>
              <a:buNone/>
            </a:pPr>
            <a:r>
              <a:rPr lang="ru-RU" sz="1000" i="1" smtClean="0">
                <a:effectLst/>
              </a:rPr>
              <a:t>ПОЖАРООПАСНЫХ МАТЕРИАЛОВ И ДРУГИХ СВЕДЕНИЙ, НЕОБХОДИМЫХ ДЛЯ УСПЕШНОЙ ЛИКВИДАЦИИ ПОЖАРА.</a:t>
            </a:r>
          </a:p>
        </p:txBody>
      </p:sp>
      <p:pic>
        <p:nvPicPr>
          <p:cNvPr id="30726" name="Picture 6" descr="Image3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1844675"/>
            <a:ext cx="576262" cy="5746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30727" name="Picture 7" descr="Image3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2492375"/>
            <a:ext cx="576263" cy="5762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7308850" y="2565400"/>
            <a:ext cx="1081088" cy="466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>
                <a:latin typeface="Tahoma" pitchFamily="34" charset="0"/>
              </a:rPr>
              <a:t>«112»</a:t>
            </a:r>
          </a:p>
        </p:txBody>
      </p:sp>
      <p:pic>
        <p:nvPicPr>
          <p:cNvPr id="30729" name="Picture 9" descr="Image37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3284538"/>
            <a:ext cx="1225550" cy="5048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30730" name="Picture 10" descr="Image39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3888" y="4724400"/>
            <a:ext cx="649287" cy="6492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07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07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07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307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effectLst/>
              </a:rPr>
              <a:t>Ответственность. </a:t>
            </a:r>
            <a:br>
              <a:rPr lang="ru-RU" sz="3200" smtClean="0">
                <a:effectLst/>
              </a:rPr>
            </a:br>
            <a:r>
              <a:rPr lang="ru-RU" sz="3200" smtClean="0">
                <a:effectLst/>
              </a:rPr>
              <a:t>Административная ответственность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900" smtClean="0">
              <a:effectLst/>
            </a:endParaRPr>
          </a:p>
          <a:p>
            <a:pPr eaLnBrk="1" hangingPunct="1">
              <a:buFontTx/>
              <a:buNone/>
            </a:pPr>
            <a:endParaRPr lang="ru-RU" sz="900" smtClean="0">
              <a:effectLst/>
            </a:endParaRPr>
          </a:p>
          <a:p>
            <a:pPr eaLnBrk="1" hangingPunct="1"/>
            <a:endParaRPr lang="ru-RU" sz="900" smtClean="0">
              <a:effectLst/>
            </a:endParaRPr>
          </a:p>
          <a:p>
            <a:pPr eaLnBrk="1" hangingPunct="1"/>
            <a:endParaRPr lang="ru-RU" sz="900" smtClean="0">
              <a:effectLst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50825" y="1831975"/>
            <a:ext cx="864235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>
              <a:defRPr/>
            </a:pPr>
            <a:r>
              <a:rPr lang="ru-RU" sz="1400" dirty="0">
                <a:latin typeface="Tahoma" pitchFamily="34" charset="0"/>
              </a:rPr>
              <a:t>Статья 20.4. Нарушение требований пожарной безопасности</a:t>
            </a:r>
          </a:p>
          <a:p>
            <a:pPr indent="342900">
              <a:defRPr/>
            </a:pPr>
            <a:endParaRPr lang="ru-RU" sz="1400" dirty="0">
              <a:latin typeface="Tahoma" pitchFamily="34" charset="0"/>
            </a:endParaRP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1. Нарушение требований пожарной безопасности, установленных стандартами, нормами и правилами, -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влечет предупреждение или наложение административного штрафа на граждан в размере от пяти до десяти минимальных размеров оплаты труда; </a:t>
            </a:r>
            <a:endParaRPr lang="en-US" sz="1000" dirty="0">
              <a:latin typeface="Tahoma" pitchFamily="34" charset="0"/>
            </a:endParaRPr>
          </a:p>
          <a:p>
            <a:pPr algn="just">
              <a:defRPr/>
            </a:pPr>
            <a:r>
              <a:rPr lang="ru-RU" sz="1000" b="1" i="1" dirty="0">
                <a:latin typeface="Tahoma" pitchFamily="34" charset="0"/>
              </a:rPr>
              <a:t>на должностных лиц</a:t>
            </a:r>
            <a:r>
              <a:rPr lang="ru-RU" sz="1000" dirty="0">
                <a:latin typeface="Tahoma" pitchFamily="34" charset="0"/>
              </a:rPr>
              <a:t> - от десяти до двадцати минимальных размеров оплаты труда; на лиц, осуществляющих предпринимательскую деятельность без образования юридического лица, - от десяти до двадцати минимальных размеров оплаты труда или административное приостановление деятельности на срок до девяноста суток; </a:t>
            </a:r>
            <a:endParaRPr lang="en-US" sz="1000" dirty="0">
              <a:latin typeface="Tahoma" pitchFamily="34" charset="0"/>
            </a:endParaRPr>
          </a:p>
          <a:p>
            <a:pPr algn="just">
              <a:defRPr/>
            </a:pPr>
            <a:r>
              <a:rPr lang="ru-RU" sz="1000" b="1" i="1" dirty="0">
                <a:latin typeface="Tahoma" pitchFamily="34" charset="0"/>
              </a:rPr>
              <a:t>на юридических лиц</a:t>
            </a:r>
            <a:r>
              <a:rPr lang="ru-RU" sz="1000" dirty="0">
                <a:latin typeface="Tahoma" pitchFamily="34" charset="0"/>
              </a:rPr>
              <a:t> - от ста до двухсот минимальных размеров оплаты труда или административное приостановление деятельности на срок до девяноста суток.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(в ред. Федерального закона от 09.05.2005 N 45-ФЗ)</a:t>
            </a:r>
          </a:p>
          <a:p>
            <a:pPr algn="just">
              <a:defRPr/>
            </a:pPr>
            <a:endParaRPr lang="ru-RU" sz="1000" dirty="0">
              <a:latin typeface="Tahoma" pitchFamily="34" charset="0"/>
            </a:endParaRP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2. </a:t>
            </a:r>
            <a:r>
              <a:rPr lang="ru-RU" sz="1000" i="1" dirty="0">
                <a:latin typeface="Tahoma" pitchFamily="34" charset="0"/>
              </a:rPr>
              <a:t>Те же действия, совершенные в условиях особого противопожарного режима</a:t>
            </a:r>
            <a:r>
              <a:rPr lang="ru-RU" sz="1000" dirty="0">
                <a:latin typeface="Tahoma" pitchFamily="34" charset="0"/>
              </a:rPr>
              <a:t>, -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влекут наложение административного штрафа на граждан в размере от десяти до пятнадцати минимальных размеров оплаты труда; </a:t>
            </a:r>
            <a:r>
              <a:rPr lang="ru-RU" sz="1000" b="1" i="1" dirty="0">
                <a:latin typeface="Tahoma" pitchFamily="34" charset="0"/>
              </a:rPr>
              <a:t>на должностных лиц</a:t>
            </a:r>
            <a:r>
              <a:rPr lang="ru-RU" sz="1000" dirty="0">
                <a:latin typeface="Tahoma" pitchFamily="34" charset="0"/>
              </a:rPr>
              <a:t> - от двадцати до тридцати минимальных размеров оплаты труда;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 </a:t>
            </a:r>
            <a:r>
              <a:rPr lang="ru-RU" sz="1000" b="1" i="1" dirty="0">
                <a:latin typeface="Tahoma" pitchFamily="34" charset="0"/>
              </a:rPr>
              <a:t>на юридических лиц</a:t>
            </a:r>
            <a:r>
              <a:rPr lang="ru-RU" sz="1000" dirty="0">
                <a:latin typeface="Tahoma" pitchFamily="34" charset="0"/>
              </a:rPr>
              <a:t> - от двухсот до трехсот минимальных размеров оплаты труда.</a:t>
            </a:r>
          </a:p>
          <a:p>
            <a:pPr algn="just">
              <a:defRPr/>
            </a:pPr>
            <a:endParaRPr lang="ru-RU" sz="1000" dirty="0">
              <a:latin typeface="Tahoma" pitchFamily="34" charset="0"/>
            </a:endParaRP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3. Нарушение требований стандартов, норм и правил пожарной безопасности, повлекшее возникновение пожара без причинения тяжкого или средней тяжести вреда здоровью человека либо без наступления иных тяжких последствий, -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влечет наложение административного штрафа на граждан в размере от пятнадцати до двадцати минимальных размеров оплаты труда; </a:t>
            </a:r>
            <a:r>
              <a:rPr lang="ru-RU" sz="1000" b="1" i="1" dirty="0">
                <a:latin typeface="Tahoma" pitchFamily="34" charset="0"/>
              </a:rPr>
              <a:t>на должностных лиц</a:t>
            </a:r>
            <a:r>
              <a:rPr lang="ru-RU" sz="1000" dirty="0">
                <a:latin typeface="Tahoma" pitchFamily="34" charset="0"/>
              </a:rPr>
              <a:t> - от тридцати до сорока минимальных размеров оплаты труда;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 </a:t>
            </a:r>
            <a:r>
              <a:rPr lang="ru-RU" sz="1000" b="1" i="1" dirty="0">
                <a:latin typeface="Tahoma" pitchFamily="34" charset="0"/>
              </a:rPr>
              <a:t>на юридических лиц</a:t>
            </a:r>
            <a:r>
              <a:rPr lang="ru-RU" sz="1000" dirty="0">
                <a:latin typeface="Tahoma" pitchFamily="34" charset="0"/>
              </a:rPr>
              <a:t> - от трехсот до четырехсот минимальных размеров оплаты труда.</a:t>
            </a:r>
          </a:p>
          <a:p>
            <a:pPr algn="just">
              <a:defRPr/>
            </a:pPr>
            <a:endParaRPr lang="ru-RU" sz="1000" dirty="0">
              <a:latin typeface="Tahoma" pitchFamily="34" charset="0"/>
            </a:endParaRP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4. Несанкционированное перекрытие проездов к зданиям и сооружениям, установленных для пожарных машин и техники, -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влечет наложение административного штрафа на граждан в размере от трех до пяти минимальных размеров оплаты труда;</a:t>
            </a:r>
          </a:p>
          <a:p>
            <a:pPr algn="just">
              <a:defRPr/>
            </a:pPr>
            <a:r>
              <a:rPr lang="ru-RU" sz="1000" dirty="0">
                <a:latin typeface="Tahoma" pitchFamily="34" charset="0"/>
              </a:rPr>
              <a:t> </a:t>
            </a:r>
            <a:r>
              <a:rPr lang="ru-RU" sz="1000" b="1" i="1" dirty="0">
                <a:latin typeface="Tahoma" pitchFamily="34" charset="0"/>
              </a:rPr>
              <a:t>на    должностных лиц</a:t>
            </a:r>
            <a:r>
              <a:rPr lang="ru-RU" sz="1000" dirty="0">
                <a:latin typeface="Tahoma" pitchFamily="34" charset="0"/>
              </a:rPr>
              <a:t> - от пяти до десяти минимальных размеров оплаты труда; </a:t>
            </a:r>
          </a:p>
          <a:p>
            <a:pPr algn="just">
              <a:defRPr/>
            </a:pPr>
            <a:r>
              <a:rPr lang="ru-RU" sz="1000" b="1" i="1" dirty="0">
                <a:latin typeface="Tahoma" pitchFamily="34" charset="0"/>
              </a:rPr>
              <a:t>на юридических лиц</a:t>
            </a:r>
            <a:r>
              <a:rPr lang="ru-RU" sz="1000" dirty="0">
                <a:latin typeface="Tahoma" pitchFamily="34" charset="0"/>
              </a:rPr>
              <a:t> - от пятидесяти до ста минимальных размеров оплаты труда.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effectLst/>
              </a:rPr>
              <a:t>Ответственность. </a:t>
            </a:r>
            <a:r>
              <a:rPr lang="en-US" sz="3200" smtClean="0">
                <a:effectLst/>
              </a:rPr>
              <a:t/>
            </a:r>
            <a:br>
              <a:rPr lang="en-US" sz="3200" smtClean="0">
                <a:effectLst/>
              </a:rPr>
            </a:br>
            <a:r>
              <a:rPr lang="ru-RU" sz="3200" smtClean="0">
                <a:effectLst/>
              </a:rPr>
              <a:t>Уголовная ответственность</a:t>
            </a:r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205038"/>
            <a:ext cx="7772400" cy="417671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400" smtClean="0">
                <a:effectLst/>
              </a:rPr>
              <a:t>Статья 219. Нарушение правил пожарной безопасности</a:t>
            </a:r>
            <a:br>
              <a:rPr lang="ru-RU" sz="1400" smtClean="0">
                <a:effectLst/>
              </a:rPr>
            </a:br>
            <a:r>
              <a:rPr lang="ru-RU" sz="1200" smtClean="0">
                <a:effectLst/>
              </a:rPr>
              <a:t/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1. Нарушение правил пожарной безопасности, совершенное лицом, на котором лежала обязанность по их соблюдению, если это повлекло по неосторожности причинение тяжкого вреда здоровью человека, -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(в ред. Федерального закона от 08.12.2003 N 162-ФЗ)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наказывается штрафом в размере до восьмидесяти тысяч рублей или в размере заработной платы или иного дохода осужденного за период до шести месяцев, либо ограничением свободы на срок до трех лет, либо лишением свободы на срок до трех лет с лишением права занимать определенные должности или заниматься определенной деятельностью на срок до трех лет или без такового.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(в ред. Федерального закона от 08.12.2003 N 162-ФЗ)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/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2. То же деяние, повлекшее по неосторожности смерть человека, -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(в ред. Федерального закона от 08.12.2003 N 162-ФЗ)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наказывается ограничением свободы на срок до пяти лет или лишением свободы на срок до пяти лет с лишением права занимать определенные должности или заниматься определенной деятельностью на срок до трех лет или без такового.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(в ред. Федерального закона от 08.12.2003 N 162-ФЗ)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/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3. Деяние, предусмотренное частью первой настоящей статьи, повлекшее по неосторожности смерть двух или более лиц, -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наказывается лишением свободы на срок до семи лет с лишением права занимать определенные должности или заниматься определенной деятельностью на срок до трех лет или без такового.</a:t>
            </a:r>
            <a:br>
              <a:rPr lang="ru-RU" sz="1200" smtClean="0">
                <a:effectLst/>
              </a:rPr>
            </a:br>
            <a:r>
              <a:rPr lang="ru-RU" sz="1200" smtClean="0">
                <a:effectLst/>
              </a:rPr>
              <a:t>(часть третья введена Федеральным законом от 08.12.2003 N 162-ФЗ)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Заключительные положения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1800" b="1" i="1" dirty="0" smtClean="0"/>
              <a:t>Уважаемые коллеги, дорогие друзья!!!</a:t>
            </a:r>
            <a:endParaRPr lang="ru-RU" sz="1800" i="1" dirty="0" smtClean="0"/>
          </a:p>
          <a:p>
            <a:pPr eaLnBrk="1" hangingPunct="1">
              <a:defRPr/>
            </a:pPr>
            <a:r>
              <a:rPr lang="ru-RU" sz="1400" b="1" i="1" dirty="0" smtClean="0"/>
              <a:t>С Новым Годом, с Рождеством! </a:t>
            </a:r>
            <a:endParaRPr lang="ru-RU" sz="1400" i="1" dirty="0" smtClean="0"/>
          </a:p>
          <a:p>
            <a:pPr eaLnBrk="1" hangingPunct="1">
              <a:defRPr/>
            </a:pPr>
            <a:r>
              <a:rPr lang="ru-RU" sz="1400" b="1" i="1" dirty="0" smtClean="0"/>
              <a:t>Под торжественный бой курантов загадываются желания, произносятся тосты. Пусть в старом году останется все худшее и не нужное, а в Новый год войдет все наилучшее – мечты, желания, стремления. </a:t>
            </a:r>
            <a:endParaRPr lang="ru-RU" sz="1400" i="1" dirty="0" smtClean="0"/>
          </a:p>
          <a:p>
            <a:pPr eaLnBrk="1" hangingPunct="1">
              <a:defRPr/>
            </a:pPr>
            <a:r>
              <a:rPr lang="ru-RU" sz="1400" b="1" i="1" dirty="0" smtClean="0"/>
              <a:t>Пусть старый год запомнится как еще один пройденный этап жизни, который чему-то научил, что-то дал для дальнейшего. </a:t>
            </a:r>
            <a:endParaRPr lang="ru-RU" sz="1400" i="1" dirty="0" smtClean="0"/>
          </a:p>
          <a:p>
            <a:pPr eaLnBrk="1" hangingPunct="1">
              <a:defRPr/>
            </a:pPr>
            <a:r>
              <a:rPr lang="ru-RU" sz="1400" b="1" i="1" dirty="0" smtClean="0"/>
              <a:t>Пусть все задуманное в Новогоднюю ночь – случится, задуманное – воплотится, несбыточное – сбудется! </a:t>
            </a:r>
            <a:endParaRPr lang="ru-RU" sz="1400" i="1" dirty="0" smtClean="0"/>
          </a:p>
          <a:p>
            <a:pPr eaLnBrk="1" hangingPunct="1">
              <a:defRPr/>
            </a:pPr>
            <a:r>
              <a:rPr lang="ru-RU" sz="1400" b="1" i="1" dirty="0" smtClean="0"/>
              <a:t>Пусть волшебство Новогодней ночи коснется каждого, а рождественские ангелы, тихо записывая Ваши желания, способствуют их воплощению весь следующий год. Желаем Вам в Новом Году счастья, здоровья, удачи, верных друзей и искренних людей на дороге жизни. </a:t>
            </a:r>
            <a:endParaRPr lang="ru-RU" sz="1400" i="1" dirty="0" smtClean="0"/>
          </a:p>
          <a:p>
            <a:pPr eaLnBrk="1" hangingPunct="1">
              <a:defRPr/>
            </a:pPr>
            <a:r>
              <a:rPr lang="ru-RU" sz="1400" b="1" i="1" dirty="0" smtClean="0"/>
              <a:t>Пусть Новый год для Вас станет лучшим, чем предыдущий!</a:t>
            </a:r>
          </a:p>
          <a:p>
            <a:pPr eaLnBrk="1" hangingPunct="1">
              <a:buFontTx/>
              <a:buNone/>
              <a:defRPr/>
            </a:pPr>
            <a:endParaRPr lang="ru-RU" sz="1400" dirty="0" smtClean="0"/>
          </a:p>
        </p:txBody>
      </p:sp>
      <p:pic>
        <p:nvPicPr>
          <p:cNvPr id="29700" name="Рисунок 3" descr="ognennaya-loshad_136542272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88" y="4911725"/>
            <a:ext cx="2771775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Общие сведения о пожаре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smtClean="0"/>
              <a:t>ПОЖАР – неконтролируемое горение вне специального очага, наносящее материальный ущерб, вред жизни и здоровью граждан.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smtClean="0">
                <a:effectLst/>
              </a:rPr>
              <a:t>	В основе пожара – процесс горения.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smtClean="0">
                <a:effectLst/>
              </a:rPr>
              <a:t>	ГОРЕНИЕ – это быстро протекающее химическое          превращение веществ, сопровождающееся выделением тепла и свечением.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180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000125" y="3429000"/>
            <a:ext cx="7345363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ОПАСНЫЕ ФАКТОРЫ ПОЖАРА: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открытый огонь;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искры;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повышенная температура окружающей среды и предметов;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токсичные продукты горения;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дым;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пониженная концентрация кислорода;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обрушивающиеся конструкции;</a:t>
            </a:r>
          </a:p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опасные факторы, проявляющиеся в результате взрыва(ударная волна, пламя, обрушение конструкций и разлет осколков, образование вредных веществ с концентрацией в воздухе существенно выше ПДК)</a:t>
            </a:r>
            <a:r>
              <a:rPr lang="ru-RU" dirty="0"/>
              <a:t> </a:t>
            </a: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Условия протекания и стадии пожара</a:t>
            </a:r>
            <a:r>
              <a:rPr lang="ru-RU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/>
              <a:t>Для того, чтобы произошло возгорание необходимо наличие четырех условий: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Горючая среда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Источник зажигания – открытый огонь – химическая реакция, электроток.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Наличие окислителя, например кислорода воздуха.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Пути распространения пожара.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/>
              <a:t>Сущность горения заключается в следующем – нагревание источников зажигания горючего материала до начала его теплового разложения. В процессе теплового разложения образуется угарный газ, вода и большое количество тепла. Выделяется также углекислый газ и сажа, которая оседает на окружающем рельефе местности. Время от начала зажигания горючего материала до его воспламенения – называет временем воспламенения.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/>
              <a:t>Максимальное время воспламенения – может составлять несколько месяцев.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/>
              <a:t>С момента воспламенения начинается пожар.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Стадии пожара в помещениях</a:t>
            </a:r>
            <a:r>
              <a:rPr lang="ru-RU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85938"/>
            <a:ext cx="6840537" cy="48117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400" dirty="0" smtClean="0"/>
              <a:t>Первые 10-20 минут пожар распространяется линейно вдоль горючего материала. В это время помещение заполняется дымом рассмотреть в это время пламя невозможно. Температуру воздуха поднимается в помещении до 250-300 градусов. Это температура воспламенения всех горючих материалов.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400" dirty="0" smtClean="0"/>
              <a:t>Через 20 минут начинается объемное распространение пожара.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400" dirty="0" smtClean="0"/>
              <a:t>Спустя еще 10 минут наступает разрушение остекления. Увеличивается приток свежего воздуха, резко увеличивается развитие пожара. Температура достигает 900 градусов.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400" dirty="0" smtClean="0"/>
              <a:t>Фаза выгорания. В течение 10 минут максимальная скорость пожара.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400" dirty="0" smtClean="0"/>
              <a:t>После того, как выгорают основные вещества происходит фаза стабилизации пожара (от 20 минут до 5 часов). Если огонь не может перекинуться на другие помещения пожар идет на улицу.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400" dirty="0" smtClean="0"/>
              <a:t>В это время происходит обрушение выгоревших конструкций.</a:t>
            </a:r>
          </a:p>
          <a:p>
            <a:pPr eaLnBrk="1" hangingPunct="1">
              <a:defRPr/>
            </a:pPr>
            <a:r>
              <a:rPr lang="ru-RU" sz="1400" dirty="0" smtClean="0"/>
              <a:t>Пожарная безопасность предприятия обеспечивается строгим выполнением требований правил, инструкций и других нормативных документов, направленных на исключение источников зажигания и (или) горючей среды, а также на противопожарную защиту места пребывания человека.</a:t>
            </a:r>
          </a:p>
          <a:p>
            <a:pPr eaLnBrk="1" hangingPunct="1">
              <a:defRPr/>
            </a:pPr>
            <a:r>
              <a:rPr lang="ru-RU" sz="1400" dirty="0" smtClean="0"/>
              <a:t>Пожар происходит в результате контакта источников зажигания с горючими веществами и материалами. При проведении новогодних мероприятий, чаще всего, пожар происходит от открытых источников зажигания: зажженной спички, горящей свечи, бенгальского огня, искр, хлопушек и петард. Поэтому основные требования правил пожарной безопасности направлены на исключение применения в помещении этих источников зажигания.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ru-RU" sz="1400" dirty="0" smtClean="0"/>
          </a:p>
        </p:txBody>
      </p:sp>
      <p:pic>
        <p:nvPicPr>
          <p:cNvPr id="7172" name="Picture 5" descr="Файл:Foto(stirh) fire 0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4292600"/>
            <a:ext cx="209232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Меры пожарной безопасности при проведении новогодних мероприятий</a:t>
            </a:r>
            <a:endParaRPr lang="ru-RU" sz="40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2060575"/>
            <a:ext cx="8429625" cy="4035425"/>
          </a:xfrm>
        </p:spPr>
        <p:txBody>
          <a:bodyPr/>
          <a:lstStyle/>
          <a:p>
            <a:pPr eaLnBrk="1" hangingPunct="1">
              <a:defRPr/>
            </a:pPr>
            <a:r>
              <a:rPr lang="ru-RU" sz="1200" dirty="0" smtClean="0"/>
              <a:t>Одним из самых распространенных  источников зажигания является электрическая энергия. Если электрооборудование и электропроводка заводского изготовления и содержатся в технически исправном состоянии, то возможность пожаров от них исключается. Однако, необходимо проверить надежность защиты электросети заводскими предохранителями. Для помещений общественных зданий предохранители должны быть установлены на ток в 16 ампер, для жилых помещений — 6 ампер. В этом случае, если к электросети будет подключено большое количество электроприборов, предохранители обесточат помещение, тем самым, предотвратив перегрев электропроводки и ее воспламенение.</a:t>
            </a:r>
          </a:p>
          <a:p>
            <a:pPr eaLnBrk="1" hangingPunct="1">
              <a:defRPr/>
            </a:pPr>
            <a:r>
              <a:rPr lang="ru-RU" sz="1200" dirty="0" smtClean="0"/>
              <a:t>Пожары в </a:t>
            </a:r>
            <a:r>
              <a:rPr lang="ru-RU" sz="1200" dirty="0" err="1" smtClean="0"/>
              <a:t>электроизделиях</a:t>
            </a:r>
            <a:r>
              <a:rPr lang="ru-RU" sz="1200" dirty="0" smtClean="0"/>
              <a:t> от переходных сопротивлений чаще всего происходят в тех случаях, когда имеет место скрутка электропроводов. В этом случае, возможно нагревание мест скрутки вследствие прохождения тока через воздушные разрывы между проводами из-за недостаточно плотного их прилегания друг к другу и, как следствие, воспламенение изоляции или других горючих материалов, контактирующих с электропроводами.</a:t>
            </a:r>
          </a:p>
          <a:p>
            <a:pPr eaLnBrk="1" hangingPunct="1">
              <a:defRPr/>
            </a:pPr>
            <a:r>
              <a:rPr lang="ru-RU" sz="1200" dirty="0" smtClean="0"/>
              <a:t>Искрение электроприборов, как явление прохождение электрического тока через воздушный слой, также является следствием недостаточно плотного соединения различных электрических частей между собой.</a:t>
            </a:r>
          </a:p>
          <a:p>
            <a:pPr eaLnBrk="1" hangingPunct="1">
              <a:defRPr/>
            </a:pPr>
            <a:r>
              <a:rPr lang="ru-RU" sz="1200" dirty="0" smtClean="0"/>
              <a:t>Причиной пожара от электричества может стать короткое замыкание, т.е. замыкание между двумя проводами электропроводки, или между поводом и землей. В этом случае сила тока увеличивается в сотни тысяч раз, выделяется большое количество тепла, способное воспламенить изоляцию и расплавить металлические проводники электропроводов, капли которых, разлетаясь на значительное расстояние (более 6-9 м), воспламеняют любой горючий материал.</a:t>
            </a:r>
          </a:p>
          <a:p>
            <a:pPr eaLnBrk="1" hangingPunct="1">
              <a:defRPr/>
            </a:pPr>
            <a:r>
              <a:rPr lang="ru-RU" sz="1200" dirty="0" smtClean="0"/>
              <a:t>Исключение применения электроприборов (</a:t>
            </a:r>
            <a:r>
              <a:rPr lang="ru-RU" sz="1200" dirty="0" err="1" smtClean="0"/>
              <a:t>электрогирлянд</a:t>
            </a:r>
            <a:r>
              <a:rPr lang="ru-RU" sz="1200" dirty="0" smtClean="0"/>
              <a:t>, подсветки, прожекторов и т.п.) или существенное ограничение их применения, проведение новогодних мероприятий только в светлое время суток, позволит исключить электрическую энергию, как специфический источник зажигания.</a:t>
            </a:r>
          </a:p>
          <a:p>
            <a:pPr eaLnBrk="1" hangingPunct="1">
              <a:defRPr/>
            </a:pPr>
            <a:r>
              <a:rPr lang="ru-RU" sz="1200" dirty="0" smtClean="0"/>
              <a:t>Во всех случаях необходимо отключать электрическую энергию в помещениях, которые закрываются по окончании рабочего дня или новогоднего мероприятия.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000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Меры пожарной безопасности при проведении новогодних мероприятий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71688"/>
            <a:ext cx="7772400" cy="4024312"/>
          </a:xfrm>
        </p:spPr>
        <p:txBody>
          <a:bodyPr/>
          <a:lstStyle/>
          <a:p>
            <a:pPr eaLnBrk="1" hangingPunct="1">
              <a:defRPr/>
            </a:pPr>
            <a:r>
              <a:rPr lang="ru-RU" sz="1400" dirty="0" smtClean="0"/>
              <a:t>Горючие вещества и материалы, в том числе пирофорные, способны воспламеняться от любого из вышеперечисленных источников зажигания, и, кроме того, самовозгораться в результате накопления тепла внутри материала. При этом, чем тоньше слой материала, тем время воспламенения его меньше. Как показывает практика, все сгораемые материалы имеют температуру воспламенения не более 300°С. Такая температура создается на колбе лампы в 100 Вт. На колбе лампы в 25 Вт температура достигает 100°С, что достаточно для воспламенения бумаги или марли.</a:t>
            </a:r>
          </a:p>
          <a:p>
            <a:pPr eaLnBrk="1" hangingPunct="1">
              <a:defRPr/>
            </a:pPr>
            <a:r>
              <a:rPr lang="ru-RU" sz="1400" dirty="0" err="1" smtClean="0"/>
              <a:t>Легковоспламеняемость</a:t>
            </a:r>
            <a:r>
              <a:rPr lang="ru-RU" sz="1400" dirty="0" smtClean="0"/>
              <a:t> горючих материалов становится причиной их возгорания даже от незначительных источников зажигания в виде искр бенгальского огня. Поэтому одним из требований правил пожарной безопасности является требование исключения из новогодних нарядов детей марли, бумаги и других легковоспламеняющихся материалов, а вату для украшения елки необходимо пропитывать антипиренами.</a:t>
            </a:r>
            <a:endParaRPr lang="ru-RU" sz="2400" dirty="0" smtClean="0"/>
          </a:p>
          <a:p>
            <a:pPr eaLnBrk="1" hangingPunct="1">
              <a:defRPr/>
            </a:pPr>
            <a:endParaRPr lang="ru-RU" sz="1400" dirty="0" smtClean="0"/>
          </a:p>
        </p:txBody>
      </p:sp>
      <p:pic>
        <p:nvPicPr>
          <p:cNvPr id="9220" name="Рисунок 3" descr="4032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4786313"/>
            <a:ext cx="3286125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Меры пожарной безопасности при проведении новогодних мероприятий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981200"/>
            <a:ext cx="8358188" cy="4114800"/>
          </a:xfrm>
        </p:spPr>
        <p:txBody>
          <a:bodyPr/>
          <a:lstStyle/>
          <a:p>
            <a:pPr eaLnBrk="1" hangingPunct="1">
              <a:defRPr/>
            </a:pPr>
            <a:r>
              <a:rPr lang="ru-RU" sz="1400" dirty="0" smtClean="0"/>
              <a:t>Допустимое количество людей одновременно находящихся в помещении, а также этаж проведения новогодних мероприятий определяются из общих понятий о возникновении и развитии пожара, скорости распространения дыма на путях эвакуации людей и количестве выходов из помещения.</a:t>
            </a:r>
          </a:p>
          <a:p>
            <a:pPr eaLnBrk="1" hangingPunct="1">
              <a:defRPr/>
            </a:pPr>
            <a:r>
              <a:rPr lang="ru-RU" sz="1400" dirty="0" smtClean="0"/>
              <a:t>Эти требования правомочны, поскольку скорость распространения дыма при пожаре составляет 6-20 м/мин, что приводит к задымлению путей эвакуации в считанные минуты.</a:t>
            </a:r>
          </a:p>
          <a:p>
            <a:pPr eaLnBrk="1" hangingPunct="1">
              <a:defRPr/>
            </a:pPr>
            <a:r>
              <a:rPr lang="ru-RU" sz="1400" dirty="0" smtClean="0"/>
              <a:t>Для проведения праздничных мероприятий выбирают помещения, расположенные не выше 2-го этажа, с таким расчетом, чтобы все находящиеся в них люди, могли безопасно выйти на улицу до наступления опасных для жизни условий задымления или повышения температуры внутри здания. Практика показывает, что в залах (помещениях) с одним выходом должно быть не более 50 человек. При этом необходимо исходить из того, что площадь на одного человека в залах должна составлять не менее 0,75 кв. метра.</a:t>
            </a:r>
          </a:p>
          <a:p>
            <a:pPr eaLnBrk="1" hangingPunct="1">
              <a:defRPr/>
            </a:pPr>
            <a:r>
              <a:rPr lang="ru-RU" sz="1400" dirty="0" smtClean="0"/>
              <a:t>На случай возникновения пожара помещения необходимо обеспечить первичными средствами пожаротушения в местах с массовым пребыванием людей. Здесь необходимо исходить из расчета, что на каждые 800 м должно приходиться 2 огнетушителя порошковых емкостью 10 л или 4 — емкостью 5 л, но во всех случаях не менее 2-х.</a:t>
            </a:r>
          </a:p>
          <a:p>
            <a:pPr eaLnBrk="1" hangingPunct="1">
              <a:defRPr/>
            </a:pPr>
            <a:r>
              <a:rPr lang="ru-RU" sz="1400" dirty="0" smtClean="0"/>
              <a:t>На этот случай организуется работа дежурного персонала, который должен быть обучен действиям при пожаре и способам борьбы с огнем. Дежурный персонал обеспечивается фонарями на случай отключения электричества.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Общие меры по обеспечению пожарной безопасности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/>
              <a:t>Пожар невозможен ни при каких обстоятельствах, если исключается контакт источника зажигания с горючим материалом. (По этому принципу строятся все правила пожарной безопасности).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/>
              <a:t>В правилах противопожарной безопасности имеются следующие пункты: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Уборка горючих материалов. Как следствие требования уборки мусора на территории и т.п.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Исключаются источники зажигания. Запрет на курение, включение электроприборов и т.п.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/>
              <a:t>Если потенциальный источник зажигания и горючую среду невозможно полностью исключить из технологического процесса, то данное оборудование или помещение в котором оно размещено должно быть надежно защищено автоматическими средствами такими: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Аварийное отключение.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Сигнализация.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Система аварийного пожаротушения (дренчерная или сплинкерная) 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оформления «Терракотовый»">
  <a:themeElements>
    <a:clrScheme name="Шаблон оформления «Терракотовый» 1">
      <a:dk1>
        <a:srgbClr val="000000"/>
      </a:dk1>
      <a:lt1>
        <a:srgbClr val="FFFFFF"/>
      </a:lt1>
      <a:dk2>
        <a:srgbClr val="CC0000"/>
      </a:dk2>
      <a:lt2>
        <a:srgbClr val="FFFFFF"/>
      </a:lt2>
      <a:accent1>
        <a:srgbClr val="FF0033"/>
      </a:accent1>
      <a:accent2>
        <a:srgbClr val="996633"/>
      </a:accent2>
      <a:accent3>
        <a:srgbClr val="E2AAAA"/>
      </a:accent3>
      <a:accent4>
        <a:srgbClr val="DADADA"/>
      </a:accent4>
      <a:accent5>
        <a:srgbClr val="FFAAAD"/>
      </a:accent5>
      <a:accent6>
        <a:srgbClr val="8A5C2D"/>
      </a:accent6>
      <a:hlink>
        <a:srgbClr val="CC9900"/>
      </a:hlink>
      <a:folHlink>
        <a:srgbClr val="FF6699"/>
      </a:folHlink>
    </a:clrScheme>
    <a:fontScheme name="Шаблон оформления «Терракотовый»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оформления «Терракотовый» 1">
        <a:dk1>
          <a:srgbClr val="000000"/>
        </a:dk1>
        <a:lt1>
          <a:srgbClr val="FFFFFF"/>
        </a:lt1>
        <a:dk2>
          <a:srgbClr val="CC0000"/>
        </a:dk2>
        <a:lt2>
          <a:srgbClr val="FFFFFF"/>
        </a:lt2>
        <a:accent1>
          <a:srgbClr val="FF0033"/>
        </a:accent1>
        <a:accent2>
          <a:srgbClr val="996633"/>
        </a:accent2>
        <a:accent3>
          <a:srgbClr val="E2AAAA"/>
        </a:accent3>
        <a:accent4>
          <a:srgbClr val="DADADA"/>
        </a:accent4>
        <a:accent5>
          <a:srgbClr val="FFAAAD"/>
        </a:accent5>
        <a:accent6>
          <a:srgbClr val="8A5C2D"/>
        </a:accent6>
        <a:hlink>
          <a:srgbClr val="CC9900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Терракотовый» 2">
        <a:dk1>
          <a:srgbClr val="000000"/>
        </a:dk1>
        <a:lt1>
          <a:srgbClr val="FFFFFF"/>
        </a:lt1>
        <a:dk2>
          <a:srgbClr val="0000FF"/>
        </a:dk2>
        <a:lt2>
          <a:srgbClr val="FFFFFF"/>
        </a:lt2>
        <a:accent1>
          <a:srgbClr val="FF00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E70000"/>
        </a:accent6>
        <a:hlink>
          <a:srgbClr val="00FFFF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Терракотовый»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DDDDD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97979"/>
        </a:accent6>
        <a:hlink>
          <a:srgbClr val="39393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«Терракотовый»</Template>
  <TotalTime>203</TotalTime>
  <Words>3183</Words>
  <Application>Microsoft Office PowerPoint</Application>
  <PresentationFormat>Экран (4:3)</PresentationFormat>
  <Paragraphs>222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Tahoma</vt:lpstr>
      <vt:lpstr>Times New Roman</vt:lpstr>
      <vt:lpstr>Wingdings</vt:lpstr>
      <vt:lpstr>Шаблон оформления «Терракотовый»</vt:lpstr>
      <vt:lpstr>Целевой инструктаж Группа компаний «Не гори»</vt:lpstr>
      <vt:lpstr>Программа целевого инструктажа  меры пожарной безопасности при проведении новогодних праздников</vt:lpstr>
      <vt:lpstr>Общие сведения о пожаре</vt:lpstr>
      <vt:lpstr>Условия протекания и стадии пожара </vt:lpstr>
      <vt:lpstr>Стадии пожара в помещениях </vt:lpstr>
      <vt:lpstr>Меры пожарной безопасности при проведении новогодних мероприятий</vt:lpstr>
      <vt:lpstr>Меры пожарной безопасности при проведении новогодних мероприятий</vt:lpstr>
      <vt:lpstr>Меры пожарной безопасности при проведении новогодних мероприятий</vt:lpstr>
      <vt:lpstr>Общие меры по обеспечению пожарной безопасности</vt:lpstr>
      <vt:lpstr>Рекомендации по правилам пожарной безопасности во время проведения новогодних праздников </vt:lpstr>
      <vt:lpstr>Опасность пиротехнических изделий Основные меры безопасности при обращении с пиротехникой:</vt:lpstr>
      <vt:lpstr>Опасность пиротехнических изделий Категорически запрещается:</vt:lpstr>
      <vt:lpstr>Опасность пиротехнических изделий Выбор пиротехнического изделия:</vt:lpstr>
      <vt:lpstr>Опасность пиротехнических изделий Основными признаками фальсификации пиротехники являются:</vt:lpstr>
      <vt:lpstr>Презентация PowerPoint</vt:lpstr>
      <vt:lpstr>Первичные средства пожаротушения</vt:lpstr>
      <vt:lpstr>Огнетушители</vt:lpstr>
      <vt:lpstr>Огнетушители  углекислотные ( ОУ)</vt:lpstr>
      <vt:lpstr>Огнетушители переносные порошковые (ОП)</vt:lpstr>
      <vt:lpstr>Презентация PowerPoint</vt:lpstr>
      <vt:lpstr>Знаки пожарной безопасности</vt:lpstr>
      <vt:lpstr>Знаки пожарной безопасности</vt:lpstr>
      <vt:lpstr>Знаки пожарной безопасности</vt:lpstr>
      <vt:lpstr>ИНСТРУКЦИЯ ПО ЭВАКУАЦИИ И ДЕЙСТВИЙ ПЕРСОНАЛА КОМПАНИИ ПРИ ВОЗНИКНОВЕНИИ ПОЖАРА</vt:lpstr>
      <vt:lpstr>Ответственность.  Административная ответственность</vt:lpstr>
      <vt:lpstr>Ответственность.  Уголовная ответственность</vt:lpstr>
      <vt:lpstr>Заключительные положения</vt:lpstr>
    </vt:vector>
  </TitlesOfParts>
  <Company>VIMPELCOM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Водный инструктаж</dc:title>
  <dc:creator>OOznobikhina</dc:creator>
  <cp:lastModifiedBy>Михаил Игнатьков</cp:lastModifiedBy>
  <cp:revision>23</cp:revision>
  <dcterms:created xsi:type="dcterms:W3CDTF">2009-02-05T10:11:28Z</dcterms:created>
  <dcterms:modified xsi:type="dcterms:W3CDTF">2014-01-28T09:29:52Z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TC010689901049</vt:lpwstr>
  </property>
</Properties>
</file>